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3"/>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57" r:id="rId21"/>
    <p:sldId id="25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5-04-27T11:33:15.121"/>
    </inkml:context>
    <inkml:brush xml:id="br0">
      <inkml:brushProperty name="width" value="0.05292" units="cm"/>
      <inkml:brushProperty name="height" value="0.05292" units="cm"/>
      <inkml:brushProperty name="color" value="#FF0000"/>
    </inkml:brush>
  </inkml:definitions>
  <iact:action type="add" startTime="4852">
    <iact:property name="dataType"/>
    <iact:actionData xml:id="d0">
      <inkml:trace xmlns:inkml="http://www.w3.org/2003/InkML" xml:id="stk0" contextRef="#ctx0" brushRef="#br0">10583 9296 0,'89'-18'257,"351"-17"-254,-334 17-2,88 0 54,0 18-53,-123 0 63,17 18-63,-70-18-1,-1 0 29,36 0-28,-17 0 30,17 0-31,-18 0 31,35 0-31,-34 0 32,52 0-32,-53 0 30,36 0-28,-54 0-2,54 0 30,17-18-30,-53 18 0,18 0 29,53-17-29,-53-1 31,70 1-30,-17 17 29,-18 0-28,-35 0-2,18 0 29,0 0-28,-36 0-1,18 0 29,0 17-28,-18-17 13,0 18-14,18-1 32,18-17-30,-54 18-3,54 0 30,-1-1-29,-34-17 15,-19 0-15,1 0 31,-18 18-29,71-18 297,34 0-299,72 0 28,17-35-26,-106 35-2,106-18 28,-71 0-27,1 18 29,-71 0-29,0 0 31,-36 0-30,19 0 9,-19 0 21,19 0-31,17 0 31,17 0-32,1 18 30,34 0-30,-52-18 0,18 0 31,-36 17-29,0 1-2,-17 0 28,17-18-27,-17 0 29,35 0-29,0 0 30,35 0-30,0 0 29,18 0-29,-53 0 13,18 0-15,-36 0 34,-18 17-33,1-17 30,0 0 188,35 0-218,35 0 29,106-35-28,-71 17-1,124-17 29,0-18-27,-159 53-2,71-17 29,-53-1-29,-53 18 31,0 0-31,-35 0 32,-1 0 0,-17-18-30,18 18 28,-1 0-29,19 0 29,-19 0 2,19 0-32,17 0 32,-18 0-31,-18-17 29,19 17-29,-1 0 29,18 0-28,-18 0-2,36 0 28,35 0-27,-18 0 30,71 35-32,-71-17 33,-18-18-32,-52 0 31,0 0-29,-18 17-3,17-17 31,1 0-29,-1 0 29,1 0 2,35 18-32,-35-18 32,35 0-32,-18 0 31,0 0-29,-17 17-3,-1-17 31,19 0-28,-1 18-2,0 0 27,1-18-26,-1 17 30,0-17-30,-17 0 30,17 0-31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5-04-27T11:33:23.346"/>
    </inkml:context>
    <inkml:brush xml:id="br0">
      <inkml:brushProperty name="width" value="0.05292" units="cm"/>
      <inkml:brushProperty name="height" value="0.05292" units="cm"/>
      <inkml:brushProperty name="color" value="#FF0000"/>
    </inkml:brush>
  </inkml:definitions>
  <iact:action type="add" startTime="4483">
    <iact:property name="dataType"/>
    <iact:actionData xml:id="d0">
      <inkml:trace xmlns:inkml="http://www.w3.org/2003/InkML" xml:id="stk0" contextRef="#ctx0" brushRef="#br0">11889 4427 0,'70'0'178,"54"0"-158,52 0-17,53 0-2,336 0 42,-301 0-42,-70 0 35,230 0-33,-124 53 61,-53-17-59,-142-19-4,72 36 61,34-35-54,-140-18-8,0 0 23,-1 0-21,1 0 29,-36 0-30,-17 0 31,87 0-30,-87 0 30,123-36-31,-17 1 35,175 0-34,-69 0 26,-142 35-26,88-36-1,18 1 29,-70 35-29,-71 0 32,-18 0-27,-17 0 20,-18 18-24,53-18 298,35 0-298,71 0 11,17 0-10,0 0 27,142 0-28,-195-18 30,89 18-30,-124 0 29,53 0-29,-88 0 29,18 0-28,-1 0-2,18 0 29,1 0-27,34 0-2,-35 0 28,1 18-28,69-1 32,-34-17-29,-1 18 0,1-18 21,34 18-24,-69-18 31,-36 0-28,17 0-3,-35 0 27,1 0-26,-19 0-1,89-18 297,53 18-293,53-18-4,52 1 26,1-19-25,-1 19-1,-52-1 29,-71 18-28,-70-17 29,17-1-30,-71 18 32,19 0-31,-1 0 14,0 0 16,1 0-31,17 0 31,-1-18-30,54 18 30,-18 0-30,124 0 29,-88 0-28,87 36 30,-123-36-28,18 17-4,18-17 40,-71 0-38,17-17-2,-34 17 28,16 0-27,-34 0 46,0 0-47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5-04-27T11:33:35.523"/>
    </inkml:context>
    <inkml:brush xml:id="br0">
      <inkml:brushProperty name="width" value="0.05292" units="cm"/>
      <inkml:brushProperty name="height" value="0.05292" units="cm"/>
      <inkml:brushProperty name="color" value="#FF0000"/>
    </inkml:brush>
  </inkml:definitions>
  <iact:action type="add" startTime="3277">
    <iact:property name="dataType"/>
    <iact:actionData xml:id="d0">
      <inkml:trace xmlns:inkml="http://www.w3.org/2003/InkML" xml:id="stk0" contextRef="#ctx0" brushRef="#br0">5397 15258 0,'18'0'265,"53"0"-260,-18-18-4,70 18 29,18 0-30,247-18 75,-282 1-73,-88 17 29,-1 0-29,1 0 29,17 0-29,-17 0 30,0 0-30,-1 0 29,1 0-30,-1 0 31,1 0-31</inkml:trace>
    </iact:actionData>
  </iact:action>
  <iact:action type="add" startTime="5336">
    <iact:property name="dataType"/>
    <iact:actionData xml:id="d1">
      <inkml:trace xmlns:inkml="http://www.w3.org/2003/InkML" xml:id="stk1" contextRef="#ctx0" brushRef="#br0">12400 15205 0,'71'0'193,"528"88"-192,-281-70 30,282 34-30,-177-52 43,-370 0-42,-18 0 44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844E4-12A8-4D56-956A-9E4D251CC3D6}" type="datetimeFigureOut">
              <a:rPr lang="zh-CN" altLang="en-US" smtClean="0"/>
              <a:t>2025/4/27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0F6DD-4B95-4B47-9E19-59A609534299}" type="slidenum">
              <a:rPr lang="zh-CN" altLang="en-US" smtClean="0"/>
              <a:t>‹#›</a:t>
            </a:fld>
            <a:endParaRPr lang="zh-CN" altLang="en-US"/>
          </a:p>
        </p:txBody>
      </p:sp>
    </p:spTree>
    <p:extLst>
      <p:ext uri="{BB962C8B-B14F-4D97-AF65-F5344CB8AC3E}">
        <p14:creationId xmlns:p14="http://schemas.microsoft.com/office/powerpoint/2010/main" val="386865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F0F6DD-4B95-4B47-9E19-59A609534299}" type="slidenum">
              <a:rPr lang="zh-CN" altLang="en-US" smtClean="0"/>
              <a:t>1</a:t>
            </a:fld>
            <a:endParaRPr lang="zh-CN" altLang="en-US"/>
          </a:p>
        </p:txBody>
      </p:sp>
    </p:spTree>
    <p:extLst>
      <p:ext uri="{BB962C8B-B14F-4D97-AF65-F5344CB8AC3E}">
        <p14:creationId xmlns:p14="http://schemas.microsoft.com/office/powerpoint/2010/main" val="54417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zh-CN" altLang="en-US"/>
              <a:t>单击此处编辑母版标题样式</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28355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zh-CN" altLang="en-US"/>
              <a:t>单击此处编辑母版标题样式</a:t>
            </a:r>
            <a:endParaRPr lang="en-US"/>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7133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4626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zh-CN" altLang="en-US"/>
              <a:t>单击此处编辑母版标题样式</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4/27/2025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09102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378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zh-CN" altLang="en-US"/>
              <a:t>单击此处编辑母版标题样式</a:t>
            </a:r>
            <a:endParaRPr lang="en-US"/>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7935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87810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4766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82145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4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4/27/2025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05406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632389" y="533401"/>
            <a:ext cx="11212081" cy="702927"/>
          </a:xfrm>
          <a:prstGeom prst="rect">
            <a:avLst/>
          </a:prstGeom>
        </p:spPr>
        <p:txBody>
          <a:bodyPr lIns="109728" tIns="109728" rIns="109728" bIns="91440" anchor="ctr"/>
          <a:lstStyle/>
          <a:p>
            <a:r>
              <a:rPr lang="zh-CN" altLang="en-US"/>
              <a:t>单击此处编辑母版标题样式</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632390" y="1292112"/>
            <a:ext cx="11235190" cy="4740500"/>
          </a:xfrm>
          <a:prstGeom prst="rect">
            <a:avLst/>
          </a:prstGeom>
        </p:spPr>
        <p:txBody>
          <a:bodyPr lIns="109728" tIns="109728" rIns="109728" bIns="9144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a:solidFill>
                  <a:schemeClr val="tx2"/>
                </a:solidFill>
                <a:latin typeface="+mn-lt"/>
              </a:defRPr>
            </a:lvl1pPr>
          </a:lstStyle>
          <a:p>
            <a:fld id="{11EAACC7-3B3F-47D1-959A-EF58926E955E}" type="datetimeFigureOut">
              <a:rPr lang="en-US" smtClean="0"/>
              <a:t>4/27/2025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76223881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01" r:id="rId4"/>
    <p:sldLayoutId id="2147483702" r:id="rId5"/>
    <p:sldLayoutId id="2147483707" r:id="rId6"/>
    <p:sldLayoutId id="2147483703" r:id="rId7"/>
    <p:sldLayoutId id="2147483704" r:id="rId8"/>
    <p:sldLayoutId id="2147483705" r:id="rId9"/>
    <p:sldLayoutId id="2147483706" r:id="rId10"/>
    <p:sldLayoutId id="2147483708" r:id="rId11"/>
  </p:sldLayoutIdLst>
  <p:txStyles>
    <p:titleStyle>
      <a:lvl1pPr algn="l" defTabSz="914400" rtl="0" eaLnBrk="1" latinLnBrk="0" hangingPunct="1">
        <a:lnSpc>
          <a:spcPct val="105000"/>
        </a:lnSpc>
        <a:spcBef>
          <a:spcPct val="0"/>
        </a:spcBef>
        <a:buNone/>
        <a:defRPr sz="3600" b="0" i="0" kern="1200" cap="none" spc="13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9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9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9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9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9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microsoft.com/office/2011/relationships/inkAction" Target="../ink/inkAction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男女刻板印象干货打脸：女人，你今天背锅了吗？">
            <a:extLst>
              <a:ext uri="{FF2B5EF4-FFF2-40B4-BE49-F238E27FC236}">
                <a16:creationId xmlns:a16="http://schemas.microsoft.com/office/drawing/2014/main" id="{59BFA08C-13E7-8AEA-3DD8-EB3FD906E5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64" t="-626" r="24718" b="626"/>
          <a:stretch/>
        </p:blipFill>
        <p:spPr bwMode="auto">
          <a:xfrm>
            <a:off x="6634715" y="-66852"/>
            <a:ext cx="6126661" cy="6991051"/>
          </a:xfrm>
          <a:prstGeom prst="trapezoid">
            <a:avLst>
              <a:gd name="adj" fmla="val 14440"/>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D0D96B8-2900-8A7A-9423-D624B1EDB823}"/>
              </a:ext>
            </a:extLst>
          </p:cNvPr>
          <p:cNvSpPr>
            <a:spLocks noGrp="1"/>
          </p:cNvSpPr>
          <p:nvPr>
            <p:ph type="ctrTitle"/>
          </p:nvPr>
        </p:nvSpPr>
        <p:spPr>
          <a:xfrm>
            <a:off x="871870" y="3429000"/>
            <a:ext cx="5645888" cy="1222744"/>
          </a:xfrm>
        </p:spPr>
        <p:txBody>
          <a:bodyPr anchor="t">
            <a:normAutofit/>
          </a:bodyPr>
          <a:lstStyle/>
          <a:p>
            <a:pPr algn="l"/>
            <a:r>
              <a:rPr lang="zh-CN" altLang="en-US" dirty="0"/>
              <a:t>女权造谣系列</a:t>
            </a:r>
          </a:p>
        </p:txBody>
      </p:sp>
      <p:sp>
        <p:nvSpPr>
          <p:cNvPr id="3" name="副标题 2">
            <a:extLst>
              <a:ext uri="{FF2B5EF4-FFF2-40B4-BE49-F238E27FC236}">
                <a16:creationId xmlns:a16="http://schemas.microsoft.com/office/drawing/2014/main" id="{36E31448-B0A0-E347-8A88-94F04A08BD9A}"/>
              </a:ext>
            </a:extLst>
          </p:cNvPr>
          <p:cNvSpPr>
            <a:spLocks noGrp="1"/>
          </p:cNvSpPr>
          <p:nvPr>
            <p:ph type="subTitle" idx="1"/>
          </p:nvPr>
        </p:nvSpPr>
        <p:spPr>
          <a:xfrm>
            <a:off x="871870" y="4651745"/>
            <a:ext cx="4890977" cy="476436"/>
          </a:xfrm>
        </p:spPr>
        <p:txBody>
          <a:bodyPr anchor="b">
            <a:normAutofit fontScale="92500" lnSpcReduction="10000"/>
          </a:bodyPr>
          <a:lstStyle/>
          <a:p>
            <a:pPr algn="l"/>
            <a:r>
              <a:rPr lang="zh-CN" altLang="en-US" dirty="0"/>
              <a:t>第</a:t>
            </a:r>
            <a:r>
              <a:rPr lang="en-US" altLang="zh-CN" dirty="0"/>
              <a:t>4</a:t>
            </a:r>
            <a:r>
              <a:rPr lang="zh-CN" altLang="en-US" dirty="0"/>
              <a:t>期</a:t>
            </a:r>
          </a:p>
        </p:txBody>
      </p:sp>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56D77A5-4DD5-F2EC-916E-FF2014702F12}"/>
              </a:ext>
            </a:extLst>
          </p:cNvPr>
          <p:cNvSpPr txBox="1"/>
          <p:nvPr/>
        </p:nvSpPr>
        <p:spPr>
          <a:xfrm>
            <a:off x="7549116" y="4651744"/>
            <a:ext cx="3893271" cy="1754326"/>
          </a:xfrm>
          <a:prstGeom prst="rect">
            <a:avLst/>
          </a:prstGeom>
          <a:solidFill>
            <a:srgbClr val="FFFF00"/>
          </a:solidFill>
        </p:spPr>
        <p:txBody>
          <a:bodyPr wrap="square" rtlCol="0">
            <a:spAutoFit/>
          </a:bodyPr>
          <a:lstStyle/>
          <a:p>
            <a:r>
              <a:rPr lang="zh-CN" altLang="en-US" sz="5400" b="1" dirty="0">
                <a:ln>
                  <a:solidFill>
                    <a:srgbClr val="FF0000"/>
                  </a:solidFill>
                </a:ln>
                <a:solidFill>
                  <a:srgbClr val="FF0000"/>
                </a:solidFill>
              </a:rPr>
              <a:t>男人，你今天背锅了吗？</a:t>
            </a:r>
          </a:p>
        </p:txBody>
      </p:sp>
      <p:pic>
        <p:nvPicPr>
          <p:cNvPr id="4" name="音频 3">
            <a:hlinkClick r:id="" action="ppaction://media"/>
            <a:extLst>
              <a:ext uri="{FF2B5EF4-FFF2-40B4-BE49-F238E27FC236}">
                <a16:creationId xmlns:a16="http://schemas.microsoft.com/office/drawing/2014/main" id="{E3E608B9-D8F7-DCBF-355C-5F46F9F90D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1984946"/>
      </p:ext>
    </p:extLst>
  </p:cSld>
  <p:clrMapOvr>
    <a:masterClrMapping/>
  </p:clrMapOvr>
  <mc:AlternateContent xmlns:mc="http://schemas.openxmlformats.org/markup-compatibility/2006">
    <mc:Choice xmlns:p14="http://schemas.microsoft.com/office/powerpoint/2010/main" Requires="p14">
      <p:transition spd="slow" p14:dur="2000" advTm="6670"/>
    </mc:Choice>
    <mc:Fallback>
      <p:transition spd="slow" advTm="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D38967-5D50-6A8B-5686-6A2F94FB2AB7}"/>
              </a:ext>
            </a:extLst>
          </p:cNvPr>
          <p:cNvSpPr txBox="1"/>
          <p:nvPr/>
        </p:nvSpPr>
        <p:spPr>
          <a:xfrm>
            <a:off x="0" y="122796"/>
            <a:ext cx="10454326" cy="646331"/>
          </a:xfrm>
          <a:prstGeom prst="rect">
            <a:avLst/>
          </a:prstGeom>
          <a:noFill/>
        </p:spPr>
        <p:txBody>
          <a:bodyPr wrap="square">
            <a:spAutoFit/>
          </a:bodyPr>
          <a:lstStyle/>
          <a:p>
            <a:r>
              <a:rPr lang="zh-CN" altLang="en-US" sz="1800" dirty="0">
                <a:solidFill>
                  <a:srgbClr val="FF0000"/>
                </a:solidFill>
                <a:latin typeface="+mj-ea"/>
                <a:ea typeface="+mj-ea"/>
              </a:rPr>
              <a:t>夸张的是： </a:t>
            </a:r>
            <a:endParaRPr lang="en-US" altLang="zh-CN" sz="1800" dirty="0">
              <a:solidFill>
                <a:srgbClr val="FF0000"/>
              </a:solidFill>
              <a:latin typeface="+mj-ea"/>
              <a:ea typeface="+mj-ea"/>
            </a:endParaRPr>
          </a:p>
          <a:p>
            <a:r>
              <a:rPr lang="zh-CN" altLang="en-US" dirty="0">
                <a:solidFill>
                  <a:srgbClr val="FF0000"/>
                </a:solidFill>
                <a:latin typeface="+mj-ea"/>
                <a:ea typeface="+mj-ea"/>
              </a:rPr>
              <a:t>第八页</a:t>
            </a:r>
            <a:r>
              <a:rPr lang="zh-CN" altLang="en-US" sz="1800" dirty="0">
                <a:solidFill>
                  <a:srgbClr val="FF0000"/>
                </a:solidFill>
                <a:latin typeface="+mj-ea"/>
                <a:ea typeface="+mj-ea"/>
              </a:rPr>
              <a:t>所举的女权大规模使用的家暴数据 居然全都是假的，是的，全部都是假的。</a:t>
            </a:r>
          </a:p>
        </p:txBody>
      </p:sp>
      <p:sp>
        <p:nvSpPr>
          <p:cNvPr id="5" name="文本框 4">
            <a:extLst>
              <a:ext uri="{FF2B5EF4-FFF2-40B4-BE49-F238E27FC236}">
                <a16:creationId xmlns:a16="http://schemas.microsoft.com/office/drawing/2014/main" id="{755B06A8-82F2-7E76-5099-55B4C87DEFD4}"/>
              </a:ext>
            </a:extLst>
          </p:cNvPr>
          <p:cNvSpPr txBox="1"/>
          <p:nvPr/>
        </p:nvSpPr>
        <p:spPr>
          <a:xfrm>
            <a:off x="84840" y="958880"/>
            <a:ext cx="9389097" cy="369332"/>
          </a:xfrm>
          <a:prstGeom prst="rect">
            <a:avLst/>
          </a:prstGeom>
          <a:noFill/>
        </p:spPr>
        <p:txBody>
          <a:bodyPr wrap="square">
            <a:spAutoFit/>
          </a:bodyPr>
          <a:lstStyle/>
          <a:p>
            <a:r>
              <a:rPr lang="zh-CN" altLang="en-US" sz="1800" dirty="0">
                <a:latin typeface="+mj-ea"/>
                <a:ea typeface="+mj-ea"/>
              </a:rPr>
              <a:t>全国</a:t>
            </a:r>
            <a:r>
              <a:rPr lang="en-US" altLang="zh-CN" sz="1800" dirty="0">
                <a:latin typeface="+mj-ea"/>
                <a:ea typeface="+mj-ea"/>
              </a:rPr>
              <a:t>2.7</a:t>
            </a:r>
            <a:r>
              <a:rPr lang="zh-CN" altLang="en-US" sz="1800" dirty="0">
                <a:latin typeface="+mj-ea"/>
                <a:ea typeface="+mj-ea"/>
              </a:rPr>
              <a:t>亿家庭中，有</a:t>
            </a:r>
            <a:r>
              <a:rPr lang="en-US" altLang="zh-CN" sz="1800" dirty="0">
                <a:latin typeface="+mj-ea"/>
                <a:ea typeface="+mj-ea"/>
              </a:rPr>
              <a:t>30%</a:t>
            </a:r>
            <a:r>
              <a:rPr lang="zh-CN" altLang="en-US" sz="1800" dirty="0">
                <a:latin typeface="+mj-ea"/>
                <a:ea typeface="+mj-ea"/>
              </a:rPr>
              <a:t>已婚妇女受到家暴是</a:t>
            </a:r>
            <a:r>
              <a:rPr lang="en-US" altLang="zh-CN" sz="1800" dirty="0">
                <a:latin typeface="+mj-ea"/>
                <a:ea typeface="+mj-ea"/>
              </a:rPr>
              <a:t>30</a:t>
            </a:r>
            <a:r>
              <a:rPr lang="zh-CN" altLang="en-US" sz="1800" dirty="0">
                <a:latin typeface="+mj-ea"/>
                <a:ea typeface="+mj-ea"/>
              </a:rPr>
              <a:t>年前就被学者辟谣的假数据。 </a:t>
            </a:r>
          </a:p>
        </p:txBody>
      </p:sp>
      <p:pic>
        <p:nvPicPr>
          <p:cNvPr id="6" name="图片 5">
            <a:extLst>
              <a:ext uri="{FF2B5EF4-FFF2-40B4-BE49-F238E27FC236}">
                <a16:creationId xmlns:a16="http://schemas.microsoft.com/office/drawing/2014/main" id="{A6030927-D460-6185-F769-4A6205852CCE}"/>
              </a:ext>
            </a:extLst>
          </p:cNvPr>
          <p:cNvPicPr>
            <a:picLocks noChangeAspect="1"/>
          </p:cNvPicPr>
          <p:nvPr/>
        </p:nvPicPr>
        <p:blipFill>
          <a:blip r:embed="rId4"/>
          <a:stretch>
            <a:fillRect/>
          </a:stretch>
        </p:blipFill>
        <p:spPr>
          <a:xfrm>
            <a:off x="84840" y="1328212"/>
            <a:ext cx="4072382" cy="2054815"/>
          </a:xfrm>
          <a:prstGeom prst="rect">
            <a:avLst/>
          </a:prstGeom>
        </p:spPr>
      </p:pic>
      <p:sp>
        <p:nvSpPr>
          <p:cNvPr id="8" name="文本框 7">
            <a:extLst>
              <a:ext uri="{FF2B5EF4-FFF2-40B4-BE49-F238E27FC236}">
                <a16:creationId xmlns:a16="http://schemas.microsoft.com/office/drawing/2014/main" id="{86824EFE-738F-868B-B330-238B720F8356}"/>
              </a:ext>
            </a:extLst>
          </p:cNvPr>
          <p:cNvSpPr txBox="1"/>
          <p:nvPr/>
        </p:nvSpPr>
        <p:spPr>
          <a:xfrm>
            <a:off x="194820" y="3429193"/>
            <a:ext cx="5696933" cy="923330"/>
          </a:xfrm>
          <a:prstGeom prst="rect">
            <a:avLst/>
          </a:prstGeom>
          <a:noFill/>
        </p:spPr>
        <p:txBody>
          <a:bodyPr wrap="square">
            <a:spAutoFit/>
          </a:bodyPr>
          <a:lstStyle/>
          <a:p>
            <a:r>
              <a:rPr lang="zh-CN" altLang="en-US" sz="1800" dirty="0">
                <a:latin typeface="+mj-ea"/>
                <a:ea typeface="+mj-ea"/>
              </a:rPr>
              <a:t>我国每年有</a:t>
            </a:r>
            <a:r>
              <a:rPr lang="en-US" altLang="zh-CN" sz="1800" dirty="0">
                <a:latin typeface="+mj-ea"/>
                <a:ea typeface="+mj-ea"/>
              </a:rPr>
              <a:t>15.7</a:t>
            </a:r>
            <a:r>
              <a:rPr lang="zh-CN" altLang="en-US" sz="1800" dirty="0">
                <a:latin typeface="+mj-ea"/>
                <a:ea typeface="+mj-ea"/>
              </a:rPr>
              <a:t>万妇女自杀，其中</a:t>
            </a:r>
            <a:r>
              <a:rPr lang="en-US" altLang="zh-CN" sz="1800" dirty="0">
                <a:latin typeface="+mj-ea"/>
                <a:ea typeface="+mj-ea"/>
              </a:rPr>
              <a:t>60%</a:t>
            </a:r>
            <a:r>
              <a:rPr lang="zh-CN" altLang="en-US" sz="1800" dirty="0">
                <a:latin typeface="+mj-ea"/>
                <a:ea typeface="+mj-ea"/>
              </a:rPr>
              <a:t>的原因是家暴，我没有找到出处，但这个也是假数据，因为我国每年一共自杀</a:t>
            </a:r>
            <a:r>
              <a:rPr lang="en-US" altLang="zh-CN" sz="1800" dirty="0">
                <a:latin typeface="+mj-ea"/>
                <a:ea typeface="+mj-ea"/>
              </a:rPr>
              <a:t>10</a:t>
            </a:r>
            <a:r>
              <a:rPr lang="zh-CN" altLang="en-US" sz="1800" dirty="0">
                <a:latin typeface="+mj-ea"/>
                <a:ea typeface="+mj-ea"/>
              </a:rPr>
              <a:t>万人左右。</a:t>
            </a:r>
          </a:p>
        </p:txBody>
      </p:sp>
      <p:pic>
        <p:nvPicPr>
          <p:cNvPr id="9" name="图片 8">
            <a:extLst>
              <a:ext uri="{FF2B5EF4-FFF2-40B4-BE49-F238E27FC236}">
                <a16:creationId xmlns:a16="http://schemas.microsoft.com/office/drawing/2014/main" id="{C13F22E5-145F-3F7B-A74A-190E5497F255}"/>
              </a:ext>
            </a:extLst>
          </p:cNvPr>
          <p:cNvPicPr>
            <a:picLocks noChangeAspect="1"/>
          </p:cNvPicPr>
          <p:nvPr/>
        </p:nvPicPr>
        <p:blipFill>
          <a:blip r:embed="rId5"/>
          <a:srcRect r="582" b="13863"/>
          <a:stretch/>
        </p:blipFill>
        <p:spPr>
          <a:xfrm>
            <a:off x="5822622" y="2816065"/>
            <a:ext cx="5940042" cy="3754417"/>
          </a:xfrm>
          <a:prstGeom prst="rect">
            <a:avLst/>
          </a:prstGeom>
        </p:spPr>
      </p:pic>
      <p:pic>
        <p:nvPicPr>
          <p:cNvPr id="10" name="音频 9">
            <a:hlinkClick r:id="" action="ppaction://media"/>
            <a:extLst>
              <a:ext uri="{FF2B5EF4-FFF2-40B4-BE49-F238E27FC236}">
                <a16:creationId xmlns:a16="http://schemas.microsoft.com/office/drawing/2014/main" id="{59CFBC96-3452-B4E6-28F0-CD4E40BF06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46189703"/>
      </p:ext>
    </p:extLst>
  </p:cSld>
  <p:clrMapOvr>
    <a:masterClrMapping/>
  </p:clrMapOvr>
  <mc:AlternateContent xmlns:mc="http://schemas.openxmlformats.org/markup-compatibility/2006">
    <mc:Choice xmlns:p14="http://schemas.microsoft.com/office/powerpoint/2010/main" Requires="p14">
      <p:transition spd="slow" p14:dur="2000" advTm="10292"/>
    </mc:Choice>
    <mc:Fallback>
      <p:transition spd="slow" advTm="1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BF49B-3460-F6B2-5054-CA5F89FF0897}"/>
              </a:ext>
            </a:extLst>
          </p:cNvPr>
          <p:cNvSpPr>
            <a:spLocks noGrp="1"/>
          </p:cNvSpPr>
          <p:nvPr>
            <p:ph type="title"/>
          </p:nvPr>
        </p:nvSpPr>
        <p:spPr/>
        <p:txBody>
          <a:bodyPr/>
          <a:lstStyle/>
          <a:p>
            <a:r>
              <a:rPr lang="zh-CN" altLang="en-US" dirty="0"/>
              <a:t>男女性别比失调？</a:t>
            </a:r>
          </a:p>
        </p:txBody>
      </p:sp>
      <p:pic>
        <p:nvPicPr>
          <p:cNvPr id="7" name="图片 6">
            <a:extLst>
              <a:ext uri="{FF2B5EF4-FFF2-40B4-BE49-F238E27FC236}">
                <a16:creationId xmlns:a16="http://schemas.microsoft.com/office/drawing/2014/main" id="{282E99DD-EC86-8E26-C6E9-FD9B72A28C17}"/>
              </a:ext>
            </a:extLst>
          </p:cNvPr>
          <p:cNvPicPr>
            <a:picLocks noChangeAspect="1"/>
          </p:cNvPicPr>
          <p:nvPr/>
        </p:nvPicPr>
        <p:blipFill>
          <a:blip r:embed="rId4"/>
          <a:stretch>
            <a:fillRect/>
          </a:stretch>
        </p:blipFill>
        <p:spPr>
          <a:xfrm>
            <a:off x="180475" y="1279677"/>
            <a:ext cx="7475868" cy="5578323"/>
          </a:xfrm>
          <a:prstGeom prst="rect">
            <a:avLst/>
          </a:prstGeom>
        </p:spPr>
      </p:pic>
      <p:pic>
        <p:nvPicPr>
          <p:cNvPr id="9" name="图片 8">
            <a:extLst>
              <a:ext uri="{FF2B5EF4-FFF2-40B4-BE49-F238E27FC236}">
                <a16:creationId xmlns:a16="http://schemas.microsoft.com/office/drawing/2014/main" id="{64C4C28F-AA51-39BC-A2BA-3E3595D21553}"/>
              </a:ext>
            </a:extLst>
          </p:cNvPr>
          <p:cNvPicPr>
            <a:picLocks noChangeAspect="1"/>
          </p:cNvPicPr>
          <p:nvPr/>
        </p:nvPicPr>
        <p:blipFill>
          <a:blip r:embed="rId5"/>
          <a:stretch>
            <a:fillRect/>
          </a:stretch>
        </p:blipFill>
        <p:spPr>
          <a:xfrm>
            <a:off x="7002720" y="1112364"/>
            <a:ext cx="3936843" cy="3320346"/>
          </a:xfrm>
          <a:prstGeom prst="rect">
            <a:avLst/>
          </a:prstGeom>
        </p:spPr>
      </p:pic>
      <p:pic>
        <p:nvPicPr>
          <p:cNvPr id="10" name="音频 9">
            <a:hlinkClick r:id="" action="ppaction://media"/>
            <a:extLst>
              <a:ext uri="{FF2B5EF4-FFF2-40B4-BE49-F238E27FC236}">
                <a16:creationId xmlns:a16="http://schemas.microsoft.com/office/drawing/2014/main" id="{48CA5F9F-17C5-19B6-1295-84B82AE2D2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17984631"/>
      </p:ext>
    </p:extLst>
  </p:cSld>
  <p:clrMapOvr>
    <a:masterClrMapping/>
  </p:clrMapOvr>
  <mc:AlternateContent xmlns:mc="http://schemas.openxmlformats.org/markup-compatibility/2006">
    <mc:Choice xmlns:p14="http://schemas.microsoft.com/office/powerpoint/2010/main" Requires="p14">
      <p:transition spd="slow" p14:dur="2000" advTm="4686"/>
    </mc:Choice>
    <mc:Fallback>
      <p:transition spd="slow" advTm="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A5383A-5AB9-D022-6CB2-0AB1AD9F6EC4}"/>
              </a:ext>
            </a:extLst>
          </p:cNvPr>
          <p:cNvSpPr>
            <a:spLocks noGrp="1"/>
          </p:cNvSpPr>
          <p:nvPr>
            <p:ph type="title"/>
          </p:nvPr>
        </p:nvSpPr>
        <p:spPr/>
        <p:txBody>
          <a:bodyPr/>
          <a:lstStyle/>
          <a:p>
            <a:r>
              <a:rPr lang="zh-CN" altLang="en-US" dirty="0"/>
              <a:t>那么好，我们看看国家的数据长啥样</a:t>
            </a:r>
          </a:p>
        </p:txBody>
      </p:sp>
      <p:pic>
        <p:nvPicPr>
          <p:cNvPr id="4" name="图片 3">
            <a:extLst>
              <a:ext uri="{FF2B5EF4-FFF2-40B4-BE49-F238E27FC236}">
                <a16:creationId xmlns:a16="http://schemas.microsoft.com/office/drawing/2014/main" id="{40E453CC-F813-57BE-C60B-D760CBC60AC8}"/>
              </a:ext>
            </a:extLst>
          </p:cNvPr>
          <p:cNvPicPr>
            <a:picLocks noChangeAspect="1"/>
          </p:cNvPicPr>
          <p:nvPr/>
        </p:nvPicPr>
        <p:blipFill>
          <a:blip r:embed="rId4"/>
          <a:stretch>
            <a:fillRect/>
          </a:stretch>
        </p:blipFill>
        <p:spPr>
          <a:xfrm>
            <a:off x="424977" y="1424864"/>
            <a:ext cx="7149301" cy="2709141"/>
          </a:xfrm>
          <a:prstGeom prst="rect">
            <a:avLst/>
          </a:prstGeom>
        </p:spPr>
      </p:pic>
      <p:sp>
        <p:nvSpPr>
          <p:cNvPr id="5" name="文本框 4">
            <a:extLst>
              <a:ext uri="{FF2B5EF4-FFF2-40B4-BE49-F238E27FC236}">
                <a16:creationId xmlns:a16="http://schemas.microsoft.com/office/drawing/2014/main" id="{19EE2B7A-5559-B6CD-CDAA-8BCFF4276966}"/>
              </a:ext>
            </a:extLst>
          </p:cNvPr>
          <p:cNvSpPr txBox="1"/>
          <p:nvPr/>
        </p:nvSpPr>
        <p:spPr>
          <a:xfrm>
            <a:off x="4148587" y="2395791"/>
            <a:ext cx="1107996" cy="369332"/>
          </a:xfrm>
          <a:prstGeom prst="rect">
            <a:avLst/>
          </a:prstGeom>
          <a:noFill/>
        </p:spPr>
        <p:txBody>
          <a:bodyPr wrap="none" rtlCol="0">
            <a:spAutoFit/>
          </a:bodyPr>
          <a:lstStyle/>
          <a:p>
            <a:r>
              <a:rPr lang="zh-CN" altLang="en-US" dirty="0">
                <a:solidFill>
                  <a:srgbClr val="FF0000"/>
                </a:solidFill>
              </a:rPr>
              <a:t>最近数据</a:t>
            </a:r>
          </a:p>
        </p:txBody>
      </p:sp>
      <p:pic>
        <p:nvPicPr>
          <p:cNvPr id="7" name="图片 6">
            <a:extLst>
              <a:ext uri="{FF2B5EF4-FFF2-40B4-BE49-F238E27FC236}">
                <a16:creationId xmlns:a16="http://schemas.microsoft.com/office/drawing/2014/main" id="{87BB3E57-11F8-57CB-A674-1441C9E80567}"/>
              </a:ext>
            </a:extLst>
          </p:cNvPr>
          <p:cNvPicPr>
            <a:picLocks noChangeAspect="1"/>
          </p:cNvPicPr>
          <p:nvPr/>
        </p:nvPicPr>
        <p:blipFill>
          <a:blip r:embed="rId5"/>
          <a:stretch>
            <a:fillRect/>
          </a:stretch>
        </p:blipFill>
        <p:spPr>
          <a:xfrm>
            <a:off x="424977" y="4663250"/>
            <a:ext cx="7590178" cy="2194750"/>
          </a:xfrm>
          <a:prstGeom prst="rect">
            <a:avLst/>
          </a:prstGeom>
        </p:spPr>
      </p:pic>
      <p:pic>
        <p:nvPicPr>
          <p:cNvPr id="8" name="图片 7">
            <a:extLst>
              <a:ext uri="{FF2B5EF4-FFF2-40B4-BE49-F238E27FC236}">
                <a16:creationId xmlns:a16="http://schemas.microsoft.com/office/drawing/2014/main" id="{EA4910CA-6CBB-3E28-3A85-E000D297B4CF}"/>
              </a:ext>
            </a:extLst>
          </p:cNvPr>
          <p:cNvPicPr>
            <a:picLocks noChangeAspect="1"/>
          </p:cNvPicPr>
          <p:nvPr/>
        </p:nvPicPr>
        <p:blipFill>
          <a:blip r:embed="rId6"/>
          <a:srcRect l="17644" t="39097" r="27939" b="1831"/>
          <a:stretch/>
        </p:blipFill>
        <p:spPr>
          <a:xfrm>
            <a:off x="7258639" y="1112940"/>
            <a:ext cx="4835951" cy="2935033"/>
          </a:xfrm>
          <a:prstGeom prst="rect">
            <a:avLst/>
          </a:prstGeom>
        </p:spPr>
      </p:pic>
      <p:sp>
        <p:nvSpPr>
          <p:cNvPr id="9" name="文本框 8">
            <a:extLst>
              <a:ext uri="{FF2B5EF4-FFF2-40B4-BE49-F238E27FC236}">
                <a16:creationId xmlns:a16="http://schemas.microsoft.com/office/drawing/2014/main" id="{5D761F71-FA33-5E59-3B74-3853C4EB996F}"/>
              </a:ext>
            </a:extLst>
          </p:cNvPr>
          <p:cNvSpPr txBox="1"/>
          <p:nvPr/>
        </p:nvSpPr>
        <p:spPr>
          <a:xfrm>
            <a:off x="7395169" y="1147347"/>
            <a:ext cx="2817374" cy="369332"/>
          </a:xfrm>
          <a:prstGeom prst="rect">
            <a:avLst/>
          </a:prstGeom>
          <a:noFill/>
        </p:spPr>
        <p:txBody>
          <a:bodyPr wrap="none" rtlCol="0">
            <a:spAutoFit/>
          </a:bodyPr>
          <a:lstStyle/>
          <a:p>
            <a:r>
              <a:rPr lang="zh-CN" altLang="en-US" dirty="0"/>
              <a:t>她们的数据估计来自这里</a:t>
            </a:r>
          </a:p>
        </p:txBody>
      </p:sp>
      <p:pic>
        <p:nvPicPr>
          <p:cNvPr id="10" name="音频 9">
            <a:hlinkClick r:id="" action="ppaction://media"/>
            <a:extLst>
              <a:ext uri="{FF2B5EF4-FFF2-40B4-BE49-F238E27FC236}">
                <a16:creationId xmlns:a16="http://schemas.microsoft.com/office/drawing/2014/main" id="{1D77B5A5-3F32-E505-CD88-A30AB14AD14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18347997"/>
      </p:ext>
    </p:extLst>
  </p:cSld>
  <p:clrMapOvr>
    <a:masterClrMapping/>
  </p:clrMapOvr>
  <mc:AlternateContent xmlns:mc="http://schemas.openxmlformats.org/markup-compatibility/2006">
    <mc:Choice xmlns:p14="http://schemas.microsoft.com/office/powerpoint/2010/main" Requires="p14">
      <p:transition spd="slow" p14:dur="2000" advTm="5455"/>
    </mc:Choice>
    <mc:Fallback>
      <p:transition spd="slow" advTm="5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A52212-3D52-9B4C-4ED2-CB9968BBA483}"/>
              </a:ext>
            </a:extLst>
          </p:cNvPr>
          <p:cNvPicPr>
            <a:picLocks noChangeAspect="1"/>
          </p:cNvPicPr>
          <p:nvPr/>
        </p:nvPicPr>
        <p:blipFill>
          <a:blip r:embed="rId4"/>
          <a:stretch>
            <a:fillRect/>
          </a:stretch>
        </p:blipFill>
        <p:spPr>
          <a:xfrm>
            <a:off x="2396169" y="1596231"/>
            <a:ext cx="7399661" cy="3665538"/>
          </a:xfrm>
          <a:prstGeom prst="rect">
            <a:avLst/>
          </a:prstGeom>
        </p:spPr>
      </p:pic>
      <p:pic>
        <p:nvPicPr>
          <p:cNvPr id="5" name="音频 4">
            <a:hlinkClick r:id="" action="ppaction://media"/>
            <a:extLst>
              <a:ext uri="{FF2B5EF4-FFF2-40B4-BE49-F238E27FC236}">
                <a16:creationId xmlns:a16="http://schemas.microsoft.com/office/drawing/2014/main" id="{53BDC383-397D-BDD3-A43C-51B675D65E2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45396851"/>
      </p:ext>
    </p:extLst>
  </p:cSld>
  <p:clrMapOvr>
    <a:masterClrMapping/>
  </p:clrMapOvr>
  <mc:AlternateContent xmlns:mc="http://schemas.openxmlformats.org/markup-compatibility/2006">
    <mc:Choice xmlns:p14="http://schemas.microsoft.com/office/powerpoint/2010/main" Requires="p14">
      <p:transition spd="slow" p14:dur="2000" advTm="3732"/>
    </mc:Choice>
    <mc:Fallback>
      <p:transition spd="slow" advTm="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49DE2A-2F57-2B56-853D-F01BF70F6963}"/>
              </a:ext>
            </a:extLst>
          </p:cNvPr>
          <p:cNvPicPr>
            <a:picLocks noChangeAspect="1"/>
          </p:cNvPicPr>
          <p:nvPr/>
        </p:nvPicPr>
        <p:blipFill>
          <a:blip r:embed="rId4"/>
          <a:stretch>
            <a:fillRect/>
          </a:stretch>
        </p:blipFill>
        <p:spPr>
          <a:xfrm>
            <a:off x="1455018" y="1043733"/>
            <a:ext cx="9281964" cy="4770533"/>
          </a:xfrm>
          <a:prstGeom prst="rect">
            <a:avLst/>
          </a:prstGeom>
        </p:spPr>
      </p:pic>
      <p:pic>
        <p:nvPicPr>
          <p:cNvPr id="4" name="音频 3">
            <a:hlinkClick r:id="" action="ppaction://media"/>
            <a:extLst>
              <a:ext uri="{FF2B5EF4-FFF2-40B4-BE49-F238E27FC236}">
                <a16:creationId xmlns:a16="http://schemas.microsoft.com/office/drawing/2014/main" id="{356BFCA5-92ED-0CB8-0DC8-060E317D16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8797600"/>
      </p:ext>
    </p:extLst>
  </p:cSld>
  <p:clrMapOvr>
    <a:masterClrMapping/>
  </p:clrMapOvr>
  <mc:AlternateContent xmlns:mc="http://schemas.openxmlformats.org/markup-compatibility/2006">
    <mc:Choice xmlns:p14="http://schemas.microsoft.com/office/powerpoint/2010/main" Requires="p14">
      <p:transition spd="slow" p14:dur="2000" advTm="2669"/>
    </mc:Choice>
    <mc:Fallback>
      <p:transition spd="slow" advTm="2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D758-392F-4E76-14FE-531F94F60D25}"/>
              </a:ext>
            </a:extLst>
          </p:cNvPr>
          <p:cNvSpPr>
            <a:spLocks noGrp="1"/>
          </p:cNvSpPr>
          <p:nvPr>
            <p:ph type="title"/>
          </p:nvPr>
        </p:nvSpPr>
        <p:spPr>
          <a:xfrm>
            <a:off x="489959" y="542828"/>
            <a:ext cx="11212081" cy="702927"/>
          </a:xfrm>
        </p:spPr>
        <p:txBody>
          <a:bodyPr/>
          <a:lstStyle/>
          <a:p>
            <a:r>
              <a:rPr lang="zh-CN" altLang="en-US" dirty="0"/>
              <a:t>中国女人劳动率全球第一，中国男人家务时间世界倒数第四</a:t>
            </a:r>
          </a:p>
        </p:txBody>
      </p:sp>
      <p:pic>
        <p:nvPicPr>
          <p:cNvPr id="5" name="内容占位符 4">
            <a:extLst>
              <a:ext uri="{FF2B5EF4-FFF2-40B4-BE49-F238E27FC236}">
                <a16:creationId xmlns:a16="http://schemas.microsoft.com/office/drawing/2014/main" id="{3147A121-27C5-5423-1589-922FF499581D}"/>
              </a:ext>
            </a:extLst>
          </p:cNvPr>
          <p:cNvPicPr>
            <a:picLocks noGrp="1" noChangeAspect="1"/>
          </p:cNvPicPr>
          <p:nvPr>
            <p:ph idx="1"/>
          </p:nvPr>
        </p:nvPicPr>
        <p:blipFill>
          <a:blip r:embed="rId4"/>
          <a:stretch>
            <a:fillRect/>
          </a:stretch>
        </p:blipFill>
        <p:spPr>
          <a:xfrm>
            <a:off x="820926" y="1989682"/>
            <a:ext cx="6881456" cy="1158340"/>
          </a:xfrm>
        </p:spPr>
      </p:pic>
      <p:pic>
        <p:nvPicPr>
          <p:cNvPr id="8" name="音频 7">
            <a:hlinkClick r:id="" action="ppaction://media"/>
            <a:extLst>
              <a:ext uri="{FF2B5EF4-FFF2-40B4-BE49-F238E27FC236}">
                <a16:creationId xmlns:a16="http://schemas.microsoft.com/office/drawing/2014/main" id="{A72502AA-4777-99A0-E534-6BD3EF5DBE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1224260"/>
      </p:ext>
    </p:extLst>
  </p:cSld>
  <p:clrMapOvr>
    <a:masterClrMapping/>
  </p:clrMapOvr>
  <mc:AlternateContent xmlns:mc="http://schemas.openxmlformats.org/markup-compatibility/2006">
    <mc:Choice xmlns:p14="http://schemas.microsoft.com/office/powerpoint/2010/main" Requires="p14">
      <p:transition spd="slow" p14:dur="2000" advTm="4168"/>
    </mc:Choice>
    <mc:Fallback>
      <p:transition spd="slow" advTm="4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BB9114D-7319-4B9B-C3FA-69D92EC15ECD}"/>
              </a:ext>
            </a:extLst>
          </p:cNvPr>
          <p:cNvSpPr txBox="1"/>
          <p:nvPr/>
        </p:nvSpPr>
        <p:spPr>
          <a:xfrm>
            <a:off x="141402" y="89457"/>
            <a:ext cx="12050598" cy="1384995"/>
          </a:xfrm>
          <a:prstGeom prst="rect">
            <a:avLst/>
          </a:prstGeom>
          <a:noFill/>
        </p:spPr>
        <p:txBody>
          <a:bodyPr wrap="square">
            <a:spAutoFit/>
          </a:bodyPr>
          <a:lstStyle/>
          <a:p>
            <a:r>
              <a:rPr lang="zh-CN" altLang="en-US" sz="1400" dirty="0">
                <a:latin typeface="+mj-lt"/>
              </a:rPr>
              <a:t>这个出处是美国国家统计局的数据，统计国家总共才二十多个，这个统计只有几个发展中国家的数据，数据也不是最新的，实际上中国女性劳动力既不是第一，也一直在下降</a:t>
            </a:r>
            <a:endParaRPr lang="en-US" altLang="zh-CN" sz="1400" dirty="0">
              <a:latin typeface="+mj-lt"/>
            </a:endParaRPr>
          </a:p>
          <a:p>
            <a:pPr algn="l"/>
            <a:r>
              <a:rPr lang="zh-CN" altLang="en-US" sz="1400" b="0" i="0" dirty="0">
                <a:solidFill>
                  <a:srgbClr val="191B1F"/>
                </a:solidFill>
                <a:effectLst/>
                <a:latin typeface="+mj-lt"/>
              </a:rPr>
              <a:t>不过数据是死的，拳法是活的，建议换个角度打拳“劳动率下降是因为男权压迫”这个角度挺好的。</a:t>
            </a:r>
          </a:p>
          <a:p>
            <a:pPr algn="l"/>
            <a:r>
              <a:rPr lang="zh-CN" altLang="en-US" sz="1400" b="0" i="0" dirty="0">
                <a:solidFill>
                  <a:srgbClr val="191B1F"/>
                </a:solidFill>
                <a:effectLst/>
                <a:latin typeface="+mj-lt"/>
              </a:rPr>
              <a:t>关于男性家务家务倒数第四的谣言，首先不是全世界，这个名单里只有二十多个成员，其次只有几个发展中国家，剩下的都是发达国家。</a:t>
            </a:r>
          </a:p>
          <a:p>
            <a:pPr algn="l"/>
            <a:r>
              <a:rPr lang="zh-CN" altLang="en-US" sz="1400" b="1" i="0" dirty="0">
                <a:solidFill>
                  <a:srgbClr val="191B1F"/>
                </a:solidFill>
                <a:effectLst/>
                <a:latin typeface="+mj-lt"/>
              </a:rPr>
              <a:t>更重要的，中国女性的家务时间在这个排名里倒数第六，嗯。这两个谣言经常搭配着说，一方面中国女人全世界第一能干，一方面中国男人全世界</a:t>
            </a:r>
            <a:r>
              <a:rPr lang="zh-CN" altLang="en-US" sz="1400" b="1" dirty="0">
                <a:solidFill>
                  <a:srgbClr val="191B1F"/>
                </a:solidFill>
                <a:latin typeface="+mj-lt"/>
              </a:rPr>
              <a:t>第四懒</a:t>
            </a:r>
            <a:r>
              <a:rPr lang="zh-CN" altLang="en-US" sz="1400" b="1" i="0" dirty="0">
                <a:solidFill>
                  <a:srgbClr val="191B1F"/>
                </a:solidFill>
                <a:effectLst/>
                <a:latin typeface="+mj-lt"/>
              </a:rPr>
              <a:t>。你们开心就好。</a:t>
            </a:r>
          </a:p>
        </p:txBody>
      </p:sp>
      <p:pic>
        <p:nvPicPr>
          <p:cNvPr id="6" name="图片 5">
            <a:extLst>
              <a:ext uri="{FF2B5EF4-FFF2-40B4-BE49-F238E27FC236}">
                <a16:creationId xmlns:a16="http://schemas.microsoft.com/office/drawing/2014/main" id="{DB2D1E21-56BF-5920-1A66-CD3F06FDC9E7}"/>
              </a:ext>
            </a:extLst>
          </p:cNvPr>
          <p:cNvPicPr>
            <a:picLocks noChangeAspect="1"/>
          </p:cNvPicPr>
          <p:nvPr/>
        </p:nvPicPr>
        <p:blipFill>
          <a:blip r:embed="rId4"/>
          <a:stretch>
            <a:fillRect/>
          </a:stretch>
        </p:blipFill>
        <p:spPr>
          <a:xfrm>
            <a:off x="141402" y="1442793"/>
            <a:ext cx="7824247" cy="3156866"/>
          </a:xfrm>
          <a:prstGeom prst="rect">
            <a:avLst/>
          </a:prstGeom>
          <a:ln>
            <a:solidFill>
              <a:schemeClr val="tx1"/>
            </a:solidFill>
          </a:ln>
        </p:spPr>
      </p:pic>
      <p:pic>
        <p:nvPicPr>
          <p:cNvPr id="8" name="图片 7">
            <a:extLst>
              <a:ext uri="{FF2B5EF4-FFF2-40B4-BE49-F238E27FC236}">
                <a16:creationId xmlns:a16="http://schemas.microsoft.com/office/drawing/2014/main" id="{15F07FC2-AF67-07A1-25C7-1E0700BAEDB2}"/>
              </a:ext>
            </a:extLst>
          </p:cNvPr>
          <p:cNvPicPr>
            <a:picLocks noChangeAspect="1"/>
          </p:cNvPicPr>
          <p:nvPr/>
        </p:nvPicPr>
        <p:blipFill>
          <a:blip r:embed="rId5"/>
          <a:stretch>
            <a:fillRect/>
          </a:stretch>
        </p:blipFill>
        <p:spPr>
          <a:xfrm>
            <a:off x="4198214" y="3429000"/>
            <a:ext cx="8199911" cy="3339543"/>
          </a:xfrm>
          <a:prstGeom prst="rect">
            <a:avLst/>
          </a:prstGeom>
        </p:spPr>
      </p:pic>
      <p:pic>
        <p:nvPicPr>
          <p:cNvPr id="9" name="音频 8">
            <a:hlinkClick r:id="" action="ppaction://media"/>
            <a:extLst>
              <a:ext uri="{FF2B5EF4-FFF2-40B4-BE49-F238E27FC236}">
                <a16:creationId xmlns:a16="http://schemas.microsoft.com/office/drawing/2014/main" id="{2ADA1B33-FC55-0459-3B13-6283DB30FB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59408974"/>
      </p:ext>
    </p:extLst>
  </p:cSld>
  <p:clrMapOvr>
    <a:masterClrMapping/>
  </p:clrMapOvr>
  <mc:AlternateContent xmlns:mc="http://schemas.openxmlformats.org/markup-compatibility/2006">
    <mc:Choice xmlns:p14="http://schemas.microsoft.com/office/powerpoint/2010/main" Requires="p14">
      <p:transition spd="slow" p14:dur="2000" advTm="9297"/>
    </mc:Choice>
    <mc:Fallback>
      <p:transition spd="slow" advTm="9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60D4D57-B598-D11E-756A-503FD6F88C51}"/>
              </a:ext>
            </a:extLst>
          </p:cNvPr>
          <p:cNvPicPr>
            <a:picLocks noChangeAspect="1"/>
          </p:cNvPicPr>
          <p:nvPr/>
        </p:nvPicPr>
        <p:blipFill>
          <a:blip r:embed="rId4"/>
          <a:stretch>
            <a:fillRect/>
          </a:stretch>
        </p:blipFill>
        <p:spPr>
          <a:xfrm>
            <a:off x="632389" y="1402728"/>
            <a:ext cx="6073666" cy="1356478"/>
          </a:xfrm>
          <a:prstGeom prst="rect">
            <a:avLst/>
          </a:prstGeom>
        </p:spPr>
      </p:pic>
      <p:sp>
        <p:nvSpPr>
          <p:cNvPr id="4" name="标题 3">
            <a:extLst>
              <a:ext uri="{FF2B5EF4-FFF2-40B4-BE49-F238E27FC236}">
                <a16:creationId xmlns:a16="http://schemas.microsoft.com/office/drawing/2014/main" id="{3DAA6DB5-D8AC-7C24-C03B-77A942E646F4}"/>
              </a:ext>
            </a:extLst>
          </p:cNvPr>
          <p:cNvSpPr>
            <a:spLocks noGrp="1"/>
          </p:cNvSpPr>
          <p:nvPr>
            <p:ph type="title"/>
          </p:nvPr>
        </p:nvSpPr>
        <p:spPr/>
        <p:txBody>
          <a:bodyPr/>
          <a:lstStyle/>
          <a:p>
            <a:r>
              <a:rPr lang="zh-CN" altLang="en-US" dirty="0"/>
              <a:t>中国女性</a:t>
            </a:r>
            <a:r>
              <a:rPr lang="en-US" altLang="zh-CN" dirty="0"/>
              <a:t>GDP</a:t>
            </a:r>
            <a:r>
              <a:rPr lang="zh-CN" altLang="en-US" dirty="0"/>
              <a:t>贡献率排第一？</a:t>
            </a:r>
          </a:p>
        </p:txBody>
      </p:sp>
      <p:pic>
        <p:nvPicPr>
          <p:cNvPr id="8" name="音频 7">
            <a:hlinkClick r:id="" action="ppaction://media"/>
            <a:extLst>
              <a:ext uri="{FF2B5EF4-FFF2-40B4-BE49-F238E27FC236}">
                <a16:creationId xmlns:a16="http://schemas.microsoft.com/office/drawing/2014/main" id="{CD9397CB-9277-A3B2-6538-FE7F01E754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85231152"/>
      </p:ext>
    </p:extLst>
  </p:cSld>
  <p:clrMapOvr>
    <a:masterClrMapping/>
  </p:clrMapOvr>
  <mc:AlternateContent xmlns:mc="http://schemas.openxmlformats.org/markup-compatibility/2006">
    <mc:Choice xmlns:p14="http://schemas.microsoft.com/office/powerpoint/2010/main" Requires="p14">
      <p:transition spd="slow" p14:dur="2000" advTm="1870"/>
    </mc:Choice>
    <mc:Fallback>
      <p:transition spd="slow" advTm="1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F44504-CB9D-F95D-32FE-613D4EC1D016}"/>
              </a:ext>
            </a:extLst>
          </p:cNvPr>
          <p:cNvSpPr>
            <a:spLocks noGrp="1"/>
          </p:cNvSpPr>
          <p:nvPr>
            <p:ph type="title"/>
          </p:nvPr>
        </p:nvSpPr>
        <p:spPr>
          <a:xfrm>
            <a:off x="137247" y="156328"/>
            <a:ext cx="11212081" cy="702927"/>
          </a:xfrm>
        </p:spPr>
        <p:txBody>
          <a:bodyPr/>
          <a:lstStyle/>
          <a:p>
            <a:r>
              <a:rPr lang="zh-CN" altLang="en-US" sz="2000" dirty="0"/>
              <a:t>我不知道她从哪里找的那么离谱的数据，毕竟有人用</a:t>
            </a:r>
            <a:r>
              <a:rPr lang="en-US" altLang="zh-CN" sz="2000" dirty="0"/>
              <a:t>ACF</a:t>
            </a:r>
            <a:r>
              <a:rPr lang="zh-CN" altLang="en-US" sz="2000" dirty="0"/>
              <a:t>方法算出男性劳动生产率比女性还要高</a:t>
            </a:r>
            <a:r>
              <a:rPr lang="en-US" altLang="zh-CN" sz="2000" dirty="0"/>
              <a:t>72.2%</a:t>
            </a:r>
            <a:r>
              <a:rPr lang="zh-CN" altLang="en-US" sz="2000" dirty="0"/>
              <a:t>，她用的什么办法我不得而知</a:t>
            </a:r>
          </a:p>
        </p:txBody>
      </p:sp>
      <p:pic>
        <p:nvPicPr>
          <p:cNvPr id="7" name="图片 6">
            <a:extLst>
              <a:ext uri="{FF2B5EF4-FFF2-40B4-BE49-F238E27FC236}">
                <a16:creationId xmlns:a16="http://schemas.microsoft.com/office/drawing/2014/main" id="{3F94CE2F-D15B-C9AC-0093-D3D741DBC21E}"/>
              </a:ext>
            </a:extLst>
          </p:cNvPr>
          <p:cNvPicPr>
            <a:picLocks noChangeAspect="1"/>
          </p:cNvPicPr>
          <p:nvPr/>
        </p:nvPicPr>
        <p:blipFill>
          <a:blip r:embed="rId4"/>
          <a:stretch>
            <a:fillRect/>
          </a:stretch>
        </p:blipFill>
        <p:spPr>
          <a:xfrm>
            <a:off x="1127530" y="1379755"/>
            <a:ext cx="10221798" cy="5478245"/>
          </a:xfrm>
          <a:prstGeom prst="rect">
            <a:avLst/>
          </a:prstGeom>
        </p:spPr>
      </p:pic>
      <p:pic>
        <p:nvPicPr>
          <p:cNvPr id="3" name="音频 2">
            <a:hlinkClick r:id="" action="ppaction://media"/>
            <a:extLst>
              <a:ext uri="{FF2B5EF4-FFF2-40B4-BE49-F238E27FC236}">
                <a16:creationId xmlns:a16="http://schemas.microsoft.com/office/drawing/2014/main" id="{7E0164CD-EE41-CA86-B811-C77CAF78CB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15991175"/>
      </p:ext>
    </p:extLst>
  </p:cSld>
  <p:clrMapOvr>
    <a:masterClrMapping/>
  </p:clrMapOvr>
  <mc:AlternateContent xmlns:mc="http://schemas.openxmlformats.org/markup-compatibility/2006">
    <mc:Choice xmlns:p14="http://schemas.microsoft.com/office/powerpoint/2010/main" Requires="p14">
      <p:transition spd="slow" p14:dur="2000" advTm="13611"/>
    </mc:Choice>
    <mc:Fallback>
      <p:transition spd="slow" advTm="1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BD29C-584F-D450-CA11-1FCBB6592939}"/>
              </a:ext>
            </a:extLst>
          </p:cNvPr>
          <p:cNvSpPr>
            <a:spLocks noGrp="1"/>
          </p:cNvSpPr>
          <p:nvPr>
            <p:ph type="title"/>
          </p:nvPr>
        </p:nvSpPr>
        <p:spPr>
          <a:xfrm>
            <a:off x="85635" y="80914"/>
            <a:ext cx="11212081" cy="702927"/>
          </a:xfrm>
        </p:spPr>
        <p:txBody>
          <a:bodyPr/>
          <a:lstStyle/>
          <a:p>
            <a:r>
              <a:rPr lang="zh-CN" altLang="en-US" sz="1600" dirty="0"/>
              <a:t>无论是外企还是民营企业，我都找不到她所提到的数据</a:t>
            </a:r>
          </a:p>
        </p:txBody>
      </p:sp>
      <p:pic>
        <p:nvPicPr>
          <p:cNvPr id="4" name="图片 3">
            <a:extLst>
              <a:ext uri="{FF2B5EF4-FFF2-40B4-BE49-F238E27FC236}">
                <a16:creationId xmlns:a16="http://schemas.microsoft.com/office/drawing/2014/main" id="{19955C24-0B46-8297-0D46-C86DC57F1886}"/>
              </a:ext>
            </a:extLst>
          </p:cNvPr>
          <p:cNvPicPr>
            <a:picLocks noChangeAspect="1"/>
          </p:cNvPicPr>
          <p:nvPr/>
        </p:nvPicPr>
        <p:blipFill>
          <a:blip r:embed="rId4"/>
          <a:stretch>
            <a:fillRect/>
          </a:stretch>
        </p:blipFill>
        <p:spPr>
          <a:xfrm>
            <a:off x="505436" y="783841"/>
            <a:ext cx="10935093" cy="5869278"/>
          </a:xfrm>
          <a:prstGeom prst="rect">
            <a:avLst/>
          </a:prstGeom>
        </p:spPr>
      </p:pic>
      <p:pic>
        <p:nvPicPr>
          <p:cNvPr id="5" name="音频 4">
            <a:hlinkClick r:id="" action="ppaction://media"/>
            <a:extLst>
              <a:ext uri="{FF2B5EF4-FFF2-40B4-BE49-F238E27FC236}">
                <a16:creationId xmlns:a16="http://schemas.microsoft.com/office/drawing/2014/main" id="{549B01F0-8496-57DF-E48A-E4CC08FA05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3959089"/>
      </p:ext>
    </p:extLst>
  </p:cSld>
  <p:clrMapOvr>
    <a:masterClrMapping/>
  </p:clrMapOvr>
  <mc:AlternateContent xmlns:mc="http://schemas.openxmlformats.org/markup-compatibility/2006">
    <mc:Choice xmlns:p14="http://schemas.microsoft.com/office/powerpoint/2010/main" Requires="p14">
      <p:transition spd="slow" p14:dur="2000" advTm="5093"/>
    </mc:Choice>
    <mc:Fallback>
      <p:transition spd="slow" advTm="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189B4-40EC-8B4B-AD1A-56A6FB1EE97D}"/>
              </a:ext>
            </a:extLst>
          </p:cNvPr>
          <p:cNvSpPr>
            <a:spLocks noGrp="1"/>
          </p:cNvSpPr>
          <p:nvPr>
            <p:ph type="title"/>
          </p:nvPr>
        </p:nvSpPr>
        <p:spPr/>
        <p:txBody>
          <a:bodyPr/>
          <a:lstStyle/>
          <a:p>
            <a:r>
              <a:rPr lang="zh-CN" altLang="en-US" dirty="0"/>
              <a:t>男性女性消费率</a:t>
            </a:r>
          </a:p>
        </p:txBody>
      </p:sp>
      <p:sp>
        <p:nvSpPr>
          <p:cNvPr id="3" name="内容占位符 2">
            <a:extLst>
              <a:ext uri="{FF2B5EF4-FFF2-40B4-BE49-F238E27FC236}">
                <a16:creationId xmlns:a16="http://schemas.microsoft.com/office/drawing/2014/main" id="{D6CD02EF-4871-35A8-8C1D-1CE52DCB5BDC}"/>
              </a:ext>
            </a:extLst>
          </p:cNvPr>
          <p:cNvSpPr>
            <a:spLocks noGrp="1"/>
          </p:cNvSpPr>
          <p:nvPr>
            <p:ph idx="1"/>
          </p:nvPr>
        </p:nvSpPr>
        <p:spPr>
          <a:xfrm>
            <a:off x="632390" y="1292112"/>
            <a:ext cx="8982950" cy="528996"/>
          </a:xfrm>
        </p:spPr>
        <p:txBody>
          <a:bodyPr/>
          <a:lstStyle/>
          <a:p>
            <a:pPr marL="0" indent="0">
              <a:buNone/>
            </a:pPr>
            <a:r>
              <a:rPr lang="zh-CN" altLang="en-US" dirty="0"/>
              <a:t>谣言内容如下（来自知乎</a:t>
            </a:r>
            <a:r>
              <a:rPr lang="en-US" altLang="zh-CN" dirty="0"/>
              <a:t>@</a:t>
            </a:r>
            <a:r>
              <a:rPr lang="zh-CN" altLang="en-US" dirty="0"/>
              <a:t>陆赘 专栏：</a:t>
            </a:r>
            <a:r>
              <a:rPr lang="en-US" altLang="zh-CN" dirty="0" err="1"/>
              <a:t>Herstoria</a:t>
            </a:r>
            <a:r>
              <a:rPr lang="zh-CN" altLang="en-US" dirty="0"/>
              <a:t>）：</a:t>
            </a:r>
            <a:endParaRPr lang="en-US" altLang="zh-CN" dirty="0"/>
          </a:p>
          <a:p>
            <a:pPr marL="0" indent="0">
              <a:buNone/>
            </a:pPr>
            <a:endParaRPr lang="zh-CN" altLang="en-US" dirty="0"/>
          </a:p>
        </p:txBody>
      </p:sp>
      <p:pic>
        <p:nvPicPr>
          <p:cNvPr id="4" name="内容占位符 4">
            <a:extLst>
              <a:ext uri="{FF2B5EF4-FFF2-40B4-BE49-F238E27FC236}">
                <a16:creationId xmlns:a16="http://schemas.microsoft.com/office/drawing/2014/main" id="{7051118E-8A60-B5EC-D4D9-8D87DFD75206}"/>
              </a:ext>
            </a:extLst>
          </p:cNvPr>
          <p:cNvPicPr>
            <a:picLocks noChangeAspect="1"/>
          </p:cNvPicPr>
          <p:nvPr/>
        </p:nvPicPr>
        <p:blipFill>
          <a:blip r:embed="rId4"/>
          <a:srcRect r="6956"/>
          <a:stretch/>
        </p:blipFill>
        <p:spPr>
          <a:xfrm>
            <a:off x="814166" y="1821108"/>
            <a:ext cx="7424861" cy="3215783"/>
          </a:xfrm>
          <a:prstGeom prst="rect">
            <a:avLst/>
          </a:prstGeom>
        </p:spPr>
      </p:pic>
      <p:pic>
        <p:nvPicPr>
          <p:cNvPr id="5" name="音频 4">
            <a:hlinkClick r:id="" action="ppaction://media"/>
            <a:extLst>
              <a:ext uri="{FF2B5EF4-FFF2-40B4-BE49-F238E27FC236}">
                <a16:creationId xmlns:a16="http://schemas.microsoft.com/office/drawing/2014/main" id="{5DC88C3A-21C7-BF86-0665-E2D374F82A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80323598"/>
      </p:ext>
    </p:extLst>
  </p:cSld>
  <p:clrMapOvr>
    <a:masterClrMapping/>
  </p:clrMapOvr>
  <mc:AlternateContent xmlns:mc="http://schemas.openxmlformats.org/markup-compatibility/2006">
    <mc:Choice xmlns:p14="http://schemas.microsoft.com/office/powerpoint/2010/main" Requires="p14">
      <p:transition spd="slow" p14:dur="2000" advTm="2368"/>
    </mc:Choice>
    <mc:Fallback>
      <p:transition spd="slow" advTm="2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ACBDF-DC4B-934F-2540-9DAB17CEBB7B}"/>
              </a:ext>
            </a:extLst>
          </p:cNvPr>
          <p:cNvSpPr>
            <a:spLocks noGrp="1"/>
          </p:cNvSpPr>
          <p:nvPr>
            <p:ph type="title"/>
          </p:nvPr>
        </p:nvSpPr>
        <p:spPr/>
        <p:txBody>
          <a:bodyPr/>
          <a:lstStyle/>
          <a:p>
            <a:r>
              <a:rPr lang="zh-CN" altLang="en-US" dirty="0"/>
              <a:t>男性是校园暴力的主导者</a:t>
            </a:r>
          </a:p>
        </p:txBody>
      </p:sp>
      <p:sp>
        <p:nvSpPr>
          <p:cNvPr id="3" name="内容占位符 2">
            <a:extLst>
              <a:ext uri="{FF2B5EF4-FFF2-40B4-BE49-F238E27FC236}">
                <a16:creationId xmlns:a16="http://schemas.microsoft.com/office/drawing/2014/main" id="{8EE0478E-98DC-533A-9A39-93CBF29BCAB9}"/>
              </a:ext>
            </a:extLst>
          </p:cNvPr>
          <p:cNvSpPr>
            <a:spLocks noGrp="1"/>
          </p:cNvSpPr>
          <p:nvPr>
            <p:ph idx="1"/>
          </p:nvPr>
        </p:nvSpPr>
        <p:spPr>
          <a:xfrm>
            <a:off x="632390" y="1292111"/>
            <a:ext cx="11235190" cy="5353785"/>
          </a:xfrm>
        </p:spPr>
        <p:txBody>
          <a:bodyPr/>
          <a:lstStyle/>
          <a:p>
            <a:pPr marL="0" indent="0">
              <a:buNone/>
            </a:pPr>
            <a:r>
              <a:rPr lang="zh-CN" altLang="en-US" sz="1800" dirty="0"/>
              <a:t>啊对对对，这</a:t>
            </a:r>
            <a:r>
              <a:rPr lang="en-US" altLang="zh-CN" sz="1800" dirty="0"/>
              <a:t>82%</a:t>
            </a:r>
            <a:r>
              <a:rPr lang="zh-CN" altLang="en-US" sz="1800" dirty="0"/>
              <a:t>肯定是长发男性</a:t>
            </a:r>
          </a:p>
        </p:txBody>
      </p:sp>
      <p:pic>
        <p:nvPicPr>
          <p:cNvPr id="5" name="图片 4">
            <a:extLst>
              <a:ext uri="{FF2B5EF4-FFF2-40B4-BE49-F238E27FC236}">
                <a16:creationId xmlns:a16="http://schemas.microsoft.com/office/drawing/2014/main" id="{4155C7F6-D850-0960-D7D5-ABA073FA1CFF}"/>
              </a:ext>
            </a:extLst>
          </p:cNvPr>
          <p:cNvPicPr>
            <a:picLocks noChangeAspect="1"/>
          </p:cNvPicPr>
          <p:nvPr/>
        </p:nvPicPr>
        <p:blipFill>
          <a:blip r:embed="rId4"/>
          <a:stretch>
            <a:fillRect/>
          </a:stretch>
        </p:blipFill>
        <p:spPr>
          <a:xfrm>
            <a:off x="1033805" y="1654706"/>
            <a:ext cx="9646764" cy="5175086"/>
          </a:xfrm>
          <a:prstGeom prst="rect">
            <a:avLst/>
          </a:prstGeom>
        </p:spPr>
      </p:pic>
      <p:sp>
        <p:nvSpPr>
          <p:cNvPr id="8" name="文本框 7">
            <a:extLst>
              <a:ext uri="{FF2B5EF4-FFF2-40B4-BE49-F238E27FC236}">
                <a16:creationId xmlns:a16="http://schemas.microsoft.com/office/drawing/2014/main" id="{0AFB74BB-C11A-5D46-DB41-DB2D5A2838DE}"/>
              </a:ext>
            </a:extLst>
          </p:cNvPr>
          <p:cNvSpPr txBox="1"/>
          <p:nvPr/>
        </p:nvSpPr>
        <p:spPr>
          <a:xfrm>
            <a:off x="8121190" y="1143610"/>
            <a:ext cx="3813143" cy="369332"/>
          </a:xfrm>
          <a:prstGeom prst="rect">
            <a:avLst/>
          </a:prstGeom>
          <a:noFill/>
        </p:spPr>
        <p:txBody>
          <a:bodyPr wrap="square" rtlCol="0">
            <a:spAutoFit/>
          </a:bodyPr>
          <a:lstStyle/>
          <a:p>
            <a:r>
              <a:rPr lang="zh-CN" altLang="en-US" dirty="0"/>
              <a:t>来源：央视新闻 </a:t>
            </a:r>
            <a:r>
              <a:rPr lang="en-US" altLang="zh-CN" dirty="0"/>
              <a:t>2016</a:t>
            </a:r>
            <a:r>
              <a:rPr lang="zh-CN" altLang="en-US" dirty="0"/>
              <a:t>年</a:t>
            </a:r>
            <a:r>
              <a:rPr lang="en-US" altLang="zh-CN" dirty="0"/>
              <a:t>11</a:t>
            </a:r>
            <a:r>
              <a:rPr lang="zh-CN" altLang="en-US" dirty="0"/>
              <a:t>月</a:t>
            </a:r>
            <a:r>
              <a:rPr lang="en-US" altLang="zh-CN" dirty="0"/>
              <a:t>25</a:t>
            </a:r>
            <a:r>
              <a:rPr lang="zh-CN" altLang="en-US" dirty="0"/>
              <a:t>日</a:t>
            </a:r>
            <a:r>
              <a:rPr lang="en-US" altLang="zh-CN" dirty="0"/>
              <a:t>·</a:t>
            </a:r>
            <a:endParaRPr lang="zh-CN" altLang="en-US" dirty="0"/>
          </a:p>
        </p:txBody>
      </p:sp>
      <p:pic>
        <p:nvPicPr>
          <p:cNvPr id="4" name="音频 3">
            <a:hlinkClick r:id="" action="ppaction://media"/>
            <a:extLst>
              <a:ext uri="{FF2B5EF4-FFF2-40B4-BE49-F238E27FC236}">
                <a16:creationId xmlns:a16="http://schemas.microsoft.com/office/drawing/2014/main" id="{849DDFAD-3E6C-989B-627C-931468B5185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73756613"/>
      </p:ext>
    </p:extLst>
  </p:cSld>
  <p:clrMapOvr>
    <a:masterClrMapping/>
  </p:clrMapOvr>
  <mc:AlternateContent xmlns:mc="http://schemas.openxmlformats.org/markup-compatibility/2006">
    <mc:Choice xmlns:p14="http://schemas.microsoft.com/office/powerpoint/2010/main" Requires="p14">
      <p:transition spd="slow" p14:dur="2000" advTm="2584"/>
    </mc:Choice>
    <mc:Fallback>
      <p:transition spd="slow" advTm="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74CF03-405B-D053-A9F9-57BD63DB7461}"/>
              </a:ext>
            </a:extLst>
          </p:cNvPr>
          <p:cNvSpPr txBox="1"/>
          <p:nvPr/>
        </p:nvSpPr>
        <p:spPr>
          <a:xfrm>
            <a:off x="744718" y="565608"/>
            <a:ext cx="184731" cy="369332"/>
          </a:xfrm>
          <a:prstGeom prst="rect">
            <a:avLst/>
          </a:prstGeom>
          <a:noFill/>
        </p:spPr>
        <p:txBody>
          <a:bodyPr wrap="none" rtlCol="0">
            <a:spAutoFit/>
          </a:bodyPr>
          <a:lstStyle/>
          <a:p>
            <a:endParaRPr lang="zh-CN" altLang="en-US" dirty="0"/>
          </a:p>
        </p:txBody>
      </p:sp>
      <p:sp>
        <p:nvSpPr>
          <p:cNvPr id="7" name="文本框 6">
            <a:extLst>
              <a:ext uri="{FF2B5EF4-FFF2-40B4-BE49-F238E27FC236}">
                <a16:creationId xmlns:a16="http://schemas.microsoft.com/office/drawing/2014/main" id="{31D71128-FED6-5ABE-3E5B-B23FE5CB31CB}"/>
              </a:ext>
            </a:extLst>
          </p:cNvPr>
          <p:cNvSpPr txBox="1"/>
          <p:nvPr/>
        </p:nvSpPr>
        <p:spPr>
          <a:xfrm>
            <a:off x="245097" y="196276"/>
            <a:ext cx="8725466" cy="369332"/>
          </a:xfrm>
          <a:prstGeom prst="rect">
            <a:avLst/>
          </a:prstGeom>
          <a:noFill/>
        </p:spPr>
        <p:txBody>
          <a:bodyPr wrap="none" rtlCol="0">
            <a:spAutoFit/>
          </a:bodyPr>
          <a:lstStyle/>
          <a:p>
            <a:r>
              <a:rPr lang="zh-CN" altLang="en-US" dirty="0"/>
              <a:t>有人认为这个数据缺乏严谨性。并且还煞有介事的拿了法院的宣判性别数量来叙事。</a:t>
            </a:r>
          </a:p>
        </p:txBody>
      </p:sp>
      <p:sp>
        <p:nvSpPr>
          <p:cNvPr id="8" name="文本框 7">
            <a:extLst>
              <a:ext uri="{FF2B5EF4-FFF2-40B4-BE49-F238E27FC236}">
                <a16:creationId xmlns:a16="http://schemas.microsoft.com/office/drawing/2014/main" id="{586B43E3-6042-64D2-E697-A027CE731431}"/>
              </a:ext>
            </a:extLst>
          </p:cNvPr>
          <p:cNvSpPr txBox="1"/>
          <p:nvPr/>
        </p:nvSpPr>
        <p:spPr>
          <a:xfrm>
            <a:off x="245097" y="565608"/>
            <a:ext cx="7311617" cy="369332"/>
          </a:xfrm>
          <a:prstGeom prst="rect">
            <a:avLst/>
          </a:prstGeom>
          <a:noFill/>
        </p:spPr>
        <p:txBody>
          <a:bodyPr wrap="none" rtlCol="0">
            <a:spAutoFit/>
          </a:bodyPr>
          <a:lstStyle/>
          <a:p>
            <a:r>
              <a:rPr lang="zh-CN" altLang="en-US" dirty="0"/>
              <a:t>但是首先，应该明白，从客观上来说，女性判刑平时会比男性轻一点</a:t>
            </a:r>
          </a:p>
        </p:txBody>
      </p:sp>
      <p:pic>
        <p:nvPicPr>
          <p:cNvPr id="10" name="图片 9">
            <a:extLst>
              <a:ext uri="{FF2B5EF4-FFF2-40B4-BE49-F238E27FC236}">
                <a16:creationId xmlns:a16="http://schemas.microsoft.com/office/drawing/2014/main" id="{7E1FD804-465D-4750-D560-A3DB1A8365A9}"/>
              </a:ext>
            </a:extLst>
          </p:cNvPr>
          <p:cNvPicPr>
            <a:picLocks noChangeAspect="1"/>
          </p:cNvPicPr>
          <p:nvPr/>
        </p:nvPicPr>
        <p:blipFill>
          <a:blip r:embed="rId4"/>
          <a:stretch>
            <a:fillRect/>
          </a:stretch>
        </p:blipFill>
        <p:spPr>
          <a:xfrm>
            <a:off x="2954744" y="3312988"/>
            <a:ext cx="6282512" cy="2979404"/>
          </a:xfrm>
          <a:prstGeom prst="rect">
            <a:avLst/>
          </a:prstGeom>
        </p:spPr>
      </p:pic>
      <p:sp>
        <p:nvSpPr>
          <p:cNvPr id="11" name="文本框 10">
            <a:extLst>
              <a:ext uri="{FF2B5EF4-FFF2-40B4-BE49-F238E27FC236}">
                <a16:creationId xmlns:a16="http://schemas.microsoft.com/office/drawing/2014/main" id="{9FC4C731-EFDF-4A22-52E7-2F64618A3CB8}"/>
              </a:ext>
            </a:extLst>
          </p:cNvPr>
          <p:cNvSpPr txBox="1"/>
          <p:nvPr/>
        </p:nvSpPr>
        <p:spPr>
          <a:xfrm>
            <a:off x="245097" y="1119606"/>
            <a:ext cx="5724644" cy="369332"/>
          </a:xfrm>
          <a:prstGeom prst="rect">
            <a:avLst/>
          </a:prstGeom>
          <a:noFill/>
        </p:spPr>
        <p:txBody>
          <a:bodyPr wrap="none" rtlCol="0">
            <a:spAutoFit/>
          </a:bodyPr>
          <a:lstStyle/>
          <a:p>
            <a:r>
              <a:rPr lang="zh-CN" altLang="en-US" dirty="0"/>
              <a:t>并且，以女性的平均体格，一般不太能构成刑事犯罪。</a:t>
            </a:r>
          </a:p>
        </p:txBody>
      </p:sp>
      <p:sp>
        <p:nvSpPr>
          <p:cNvPr id="12" name="文本框 11">
            <a:extLst>
              <a:ext uri="{FF2B5EF4-FFF2-40B4-BE49-F238E27FC236}">
                <a16:creationId xmlns:a16="http://schemas.microsoft.com/office/drawing/2014/main" id="{641ABB11-70B0-502A-DA88-C931362EFD38}"/>
              </a:ext>
            </a:extLst>
          </p:cNvPr>
          <p:cNvSpPr txBox="1"/>
          <p:nvPr/>
        </p:nvSpPr>
        <p:spPr>
          <a:xfrm>
            <a:off x="245096" y="1662299"/>
            <a:ext cx="10237509" cy="923330"/>
          </a:xfrm>
          <a:prstGeom prst="rect">
            <a:avLst/>
          </a:prstGeom>
          <a:noFill/>
        </p:spPr>
        <p:txBody>
          <a:bodyPr wrap="square" rtlCol="0">
            <a:spAutoFit/>
          </a:bodyPr>
          <a:lstStyle/>
          <a:p>
            <a:r>
              <a:rPr lang="zh-CN" altLang="en-US" dirty="0"/>
              <a:t>再者，女性霸凌的时候，一般老师、家长会对女性施暴者持宽容态度。</a:t>
            </a:r>
            <a:endParaRPr lang="en-US" altLang="zh-CN" dirty="0"/>
          </a:p>
          <a:p>
            <a:endParaRPr lang="en-US" altLang="zh-CN" dirty="0"/>
          </a:p>
          <a:p>
            <a:r>
              <a:rPr lang="zh-CN" altLang="en-US" dirty="0"/>
              <a:t>没错，女权主义者们平时总是拿来说事的“性别刻板印象”在这时反而救了她们一命</a:t>
            </a:r>
          </a:p>
        </p:txBody>
      </p:sp>
      <p:pic>
        <p:nvPicPr>
          <p:cNvPr id="2" name="音频 1">
            <a:hlinkClick r:id="" action="ppaction://media"/>
            <a:extLst>
              <a:ext uri="{FF2B5EF4-FFF2-40B4-BE49-F238E27FC236}">
                <a16:creationId xmlns:a16="http://schemas.microsoft.com/office/drawing/2014/main" id="{C30CEB6F-0BCF-9DC8-7C07-3E820E482D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20435162"/>
      </p:ext>
    </p:extLst>
  </p:cSld>
  <p:clrMapOvr>
    <a:masterClrMapping/>
  </p:clrMapOvr>
  <mc:AlternateContent xmlns:mc="http://schemas.openxmlformats.org/markup-compatibility/2006">
    <mc:Choice xmlns:p14="http://schemas.microsoft.com/office/powerpoint/2010/main" Requires="p14">
      <p:transition spd="slow" p14:dur="2000" advTm="2324"/>
    </mc:Choice>
    <mc:Fallback>
      <p:transition spd="slow" advTm="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08E3179-4EEC-2041-16F9-A3DD1E10DA96}"/>
              </a:ext>
            </a:extLst>
          </p:cNvPr>
          <p:cNvSpPr txBox="1"/>
          <p:nvPr/>
        </p:nvSpPr>
        <p:spPr>
          <a:xfrm>
            <a:off x="301656" y="185882"/>
            <a:ext cx="9596487" cy="646331"/>
          </a:xfrm>
          <a:prstGeom prst="rect">
            <a:avLst/>
          </a:prstGeom>
          <a:noFill/>
        </p:spPr>
        <p:txBody>
          <a:bodyPr wrap="square">
            <a:spAutoFit/>
          </a:bodyPr>
          <a:lstStyle/>
          <a:p>
            <a:r>
              <a:rPr lang="zh-CN" altLang="en-US" dirty="0"/>
              <a:t>这对应文章第一点内容。这个图没找到出处，而且本文章作者仅列出了线上消费</a:t>
            </a:r>
            <a:endParaRPr lang="en-US" altLang="zh-CN" dirty="0"/>
          </a:p>
          <a:p>
            <a:r>
              <a:rPr lang="zh-CN" altLang="en-US" dirty="0"/>
              <a:t>我们先来看一下尼尔森公司发布的</a:t>
            </a:r>
            <a:r>
              <a:rPr lang="en-US" altLang="zh-CN" dirty="0"/>
              <a:t>《2017</a:t>
            </a:r>
            <a:r>
              <a:rPr lang="zh-CN" altLang="en-US" dirty="0"/>
              <a:t>年度中国新零售白皮书</a:t>
            </a:r>
            <a:r>
              <a:rPr lang="en-US" altLang="zh-CN" dirty="0"/>
              <a:t>》</a:t>
            </a:r>
            <a:r>
              <a:rPr lang="zh-CN" altLang="en-US" dirty="0"/>
              <a:t>里面是怎么说的：</a:t>
            </a:r>
          </a:p>
        </p:txBody>
      </p:sp>
      <p:pic>
        <p:nvPicPr>
          <p:cNvPr id="6" name="图片 5">
            <a:extLst>
              <a:ext uri="{FF2B5EF4-FFF2-40B4-BE49-F238E27FC236}">
                <a16:creationId xmlns:a16="http://schemas.microsoft.com/office/drawing/2014/main" id="{54A04DA2-D716-44EC-65BB-9A52627F2348}"/>
              </a:ext>
            </a:extLst>
          </p:cNvPr>
          <p:cNvPicPr>
            <a:picLocks noChangeAspect="1"/>
          </p:cNvPicPr>
          <p:nvPr/>
        </p:nvPicPr>
        <p:blipFill>
          <a:blip r:embed="rId4"/>
          <a:stretch>
            <a:fillRect/>
          </a:stretch>
        </p:blipFill>
        <p:spPr>
          <a:xfrm>
            <a:off x="1860529" y="995603"/>
            <a:ext cx="7132641" cy="5322112"/>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墨迹 6">
                <a:extLst>
                  <a:ext uri="{FF2B5EF4-FFF2-40B4-BE49-F238E27FC236}">
                    <a16:creationId xmlns:a16="http://schemas.microsoft.com/office/drawing/2014/main" id="{EE3FB223-BA85-642D-184B-4E63A7290A78}"/>
                  </a:ext>
                </a:extLst>
              </p14:cNvPr>
              <p14:cNvContentPartPr/>
              <p14:nvPr>
                <p:extLst>
                  <p:ext uri="{42D2F446-02D8-4167-A562-619A0277C38B}">
                    <p15:isNarration xmlns:p15="http://schemas.microsoft.com/office/powerpoint/2012/main" val="1"/>
                  </p:ext>
                </p:extLst>
              </p14:nvPr>
            </p14:nvContentPartPr>
            <p14:xfrm>
              <a:off x="3809880" y="3276720"/>
              <a:ext cx="3118320" cy="76320"/>
            </p14:xfrm>
          </p:contentPart>
        </mc:Choice>
        <mc:Fallback>
          <p:pic>
            <p:nvPicPr>
              <p:cNvPr id="7" name="墨迹 6">
                <a:extLst>
                  <a:ext uri="{FF2B5EF4-FFF2-40B4-BE49-F238E27FC236}">
                    <a16:creationId xmlns:a16="http://schemas.microsoft.com/office/drawing/2014/main" id="{EE3FB223-BA85-642D-184B-4E63A7290A78}"/>
                  </a:ext>
                </a:extLst>
              </p:cNvPr>
              <p:cNvPicPr>
                <a:picLocks noGrp="1" noRot="1" noChangeAspect="1" noMove="1" noResize="1" noEditPoints="1" noAdjustHandles="1" noChangeArrowheads="1" noChangeShapeType="1"/>
              </p:cNvPicPr>
              <p:nvPr/>
            </p:nvPicPr>
            <p:blipFill>
              <a:blip r:embed="rId6"/>
              <a:stretch>
                <a:fillRect/>
              </a:stretch>
            </p:blipFill>
            <p:spPr>
              <a:xfrm>
                <a:off x="3800520" y="3267360"/>
                <a:ext cx="3137040" cy="95040"/>
              </a:xfrm>
              <a:prstGeom prst="rect">
                <a:avLst/>
              </a:prstGeom>
            </p:spPr>
          </p:pic>
        </mc:Fallback>
      </mc:AlternateContent>
      <p:pic>
        <p:nvPicPr>
          <p:cNvPr id="8" name="音频 7">
            <a:hlinkClick r:id="" action="ppaction://media"/>
            <a:extLst>
              <a:ext uri="{FF2B5EF4-FFF2-40B4-BE49-F238E27FC236}">
                <a16:creationId xmlns:a16="http://schemas.microsoft.com/office/drawing/2014/main" id="{5DA089E4-E8F8-3BF1-3F67-D948E630730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47040668"/>
      </p:ext>
    </p:extLst>
  </p:cSld>
  <p:clrMapOvr>
    <a:masterClrMapping/>
  </p:clrMapOvr>
  <mc:AlternateContent xmlns:mc="http://schemas.openxmlformats.org/markup-compatibility/2006">
    <mc:Choice xmlns:p14="http://schemas.microsoft.com/office/powerpoint/2010/main" Requires="p14">
      <p:transition spd="slow" p14:dur="2000" advTm="8215"/>
    </mc:Choice>
    <mc:Fallback>
      <p:transition spd="slow" advTm="8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2D15B6-0634-8EE5-C49F-DEF3828D0951}"/>
              </a:ext>
            </a:extLst>
          </p:cNvPr>
          <p:cNvSpPr txBox="1"/>
          <p:nvPr/>
        </p:nvSpPr>
        <p:spPr>
          <a:xfrm>
            <a:off x="245095" y="156881"/>
            <a:ext cx="11877775" cy="1477328"/>
          </a:xfrm>
          <a:prstGeom prst="rect">
            <a:avLst/>
          </a:prstGeom>
          <a:noFill/>
        </p:spPr>
        <p:txBody>
          <a:bodyPr wrap="square">
            <a:spAutoFit/>
          </a:bodyPr>
          <a:lstStyle/>
          <a:p>
            <a:r>
              <a:rPr lang="zh-CN" altLang="en-US" dirty="0"/>
              <a:t>中国消费者市场的线上消费和线下消费有很大的区别。网络消费男性占了</a:t>
            </a:r>
            <a:r>
              <a:rPr lang="en-US" altLang="zh-CN" dirty="0"/>
              <a:t>44%</a:t>
            </a:r>
            <a:r>
              <a:rPr lang="zh-CN" altLang="en-US" dirty="0"/>
              <a:t>，而实体店消费男性只占了</a:t>
            </a:r>
            <a:r>
              <a:rPr lang="en-US" altLang="zh-CN" dirty="0"/>
              <a:t>20%</a:t>
            </a:r>
            <a:r>
              <a:rPr lang="zh-CN" altLang="en-US" dirty="0"/>
              <a:t>。那么我们再来看看线上销售和线下销售的比例怎么样。这是咨询公司</a:t>
            </a:r>
            <a:r>
              <a:rPr lang="en-US" altLang="zh-CN" dirty="0" err="1"/>
              <a:t>Frost&amp;Sullivan</a:t>
            </a:r>
            <a:r>
              <a:rPr lang="zh-CN" altLang="en-US" dirty="0"/>
              <a:t>和</a:t>
            </a:r>
            <a:r>
              <a:rPr lang="en-US" altLang="zh-CN" dirty="0" err="1"/>
              <a:t>Azoya</a:t>
            </a:r>
            <a:r>
              <a:rPr lang="en-US" altLang="zh-CN" dirty="0"/>
              <a:t> Consulting</a:t>
            </a:r>
            <a:r>
              <a:rPr lang="zh-CN" altLang="en-US" dirty="0"/>
              <a:t>公司发布的中国跨境电商报告，时间在</a:t>
            </a:r>
            <a:r>
              <a:rPr lang="en-US" altLang="zh-CN" dirty="0"/>
              <a:t>2018</a:t>
            </a:r>
            <a:r>
              <a:rPr lang="zh-CN" altLang="en-US" dirty="0"/>
              <a:t>年</a:t>
            </a:r>
            <a:endParaRPr lang="en-US" altLang="zh-CN" dirty="0"/>
          </a:p>
          <a:p>
            <a:endParaRPr lang="en-US" altLang="zh-CN" dirty="0"/>
          </a:p>
          <a:p>
            <a:r>
              <a:rPr lang="zh-CN" altLang="en-US" dirty="0"/>
              <a:t>其中提及中国线上销售的规模，如图，大约占总零售额的</a:t>
            </a:r>
            <a:r>
              <a:rPr lang="en-US" altLang="zh-CN" dirty="0"/>
              <a:t>16.6%</a:t>
            </a:r>
            <a:r>
              <a:rPr lang="zh-CN" altLang="en-US" dirty="0"/>
              <a:t>！连</a:t>
            </a:r>
            <a:r>
              <a:rPr lang="en-US" altLang="zh-CN" dirty="0"/>
              <a:t>20%</a:t>
            </a:r>
            <a:r>
              <a:rPr lang="zh-CN" altLang="en-US" dirty="0"/>
              <a:t>都不到！（如左图）</a:t>
            </a:r>
          </a:p>
        </p:txBody>
      </p:sp>
      <p:sp>
        <p:nvSpPr>
          <p:cNvPr id="5" name="文本框 4">
            <a:extLst>
              <a:ext uri="{FF2B5EF4-FFF2-40B4-BE49-F238E27FC236}">
                <a16:creationId xmlns:a16="http://schemas.microsoft.com/office/drawing/2014/main" id="{8CA388F6-2F70-17B2-1CF7-D5B2CD365CFF}"/>
              </a:ext>
            </a:extLst>
          </p:cNvPr>
          <p:cNvSpPr txBox="1"/>
          <p:nvPr/>
        </p:nvSpPr>
        <p:spPr>
          <a:xfrm>
            <a:off x="245094" y="1791341"/>
            <a:ext cx="11632679" cy="646331"/>
          </a:xfrm>
          <a:prstGeom prst="rect">
            <a:avLst/>
          </a:prstGeom>
          <a:noFill/>
        </p:spPr>
        <p:txBody>
          <a:bodyPr wrap="square">
            <a:spAutoFit/>
          </a:bodyPr>
          <a:lstStyle/>
          <a:p>
            <a:r>
              <a:rPr lang="zh-CN" altLang="en-US" dirty="0"/>
              <a:t>其实早在</a:t>
            </a:r>
            <a:r>
              <a:rPr lang="en-US" altLang="zh-CN" dirty="0"/>
              <a:t>2015</a:t>
            </a:r>
            <a:r>
              <a:rPr lang="zh-CN" altLang="en-US" dirty="0"/>
              <a:t>年的时候，就已经有研究报告研究了中国线上的规模零售总额实际比例：线下零售占</a:t>
            </a:r>
            <a:r>
              <a:rPr lang="en-US" altLang="zh-CN" dirty="0"/>
              <a:t>90%</a:t>
            </a:r>
            <a:r>
              <a:rPr lang="zh-CN" altLang="en-US" dirty="0"/>
              <a:t>线上零售占</a:t>
            </a:r>
            <a:r>
              <a:rPr lang="en-US" altLang="zh-CN" dirty="0"/>
              <a:t>10%</a:t>
            </a:r>
            <a:r>
              <a:rPr lang="zh-CN" altLang="en-US" dirty="0"/>
              <a:t>（如右图）</a:t>
            </a:r>
          </a:p>
        </p:txBody>
      </p:sp>
      <p:pic>
        <p:nvPicPr>
          <p:cNvPr id="6" name="图片 5">
            <a:extLst>
              <a:ext uri="{FF2B5EF4-FFF2-40B4-BE49-F238E27FC236}">
                <a16:creationId xmlns:a16="http://schemas.microsoft.com/office/drawing/2014/main" id="{A8F814D5-841C-673A-A8BE-F12CE449F8F6}"/>
              </a:ext>
            </a:extLst>
          </p:cNvPr>
          <p:cNvPicPr>
            <a:picLocks noChangeAspect="1"/>
          </p:cNvPicPr>
          <p:nvPr/>
        </p:nvPicPr>
        <p:blipFill>
          <a:blip r:embed="rId4"/>
          <a:srcRect r="46" b="8741"/>
          <a:stretch/>
        </p:blipFill>
        <p:spPr>
          <a:xfrm>
            <a:off x="245094" y="3117382"/>
            <a:ext cx="5297867" cy="3385161"/>
          </a:xfrm>
          <a:prstGeom prst="rect">
            <a:avLst/>
          </a:prstGeom>
        </p:spPr>
      </p:pic>
      <p:pic>
        <p:nvPicPr>
          <p:cNvPr id="7" name="图片 6">
            <a:extLst>
              <a:ext uri="{FF2B5EF4-FFF2-40B4-BE49-F238E27FC236}">
                <a16:creationId xmlns:a16="http://schemas.microsoft.com/office/drawing/2014/main" id="{81F9A5DE-9FEC-D2FF-61DF-527769AF277D}"/>
              </a:ext>
            </a:extLst>
          </p:cNvPr>
          <p:cNvPicPr>
            <a:picLocks noChangeAspect="1"/>
          </p:cNvPicPr>
          <p:nvPr/>
        </p:nvPicPr>
        <p:blipFill>
          <a:blip r:embed="rId5"/>
          <a:srcRect r="1815" b="16458"/>
          <a:stretch/>
        </p:blipFill>
        <p:spPr>
          <a:xfrm>
            <a:off x="5838336" y="3321060"/>
            <a:ext cx="5806912" cy="2688533"/>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8" name="墨迹 7">
                <a:extLst>
                  <a:ext uri="{FF2B5EF4-FFF2-40B4-BE49-F238E27FC236}">
                    <a16:creationId xmlns:a16="http://schemas.microsoft.com/office/drawing/2014/main" id="{8DD35BE7-07A2-5448-238F-AD4F268203E6}"/>
                  </a:ext>
                </a:extLst>
              </p14:cNvPr>
              <p14:cNvContentPartPr/>
              <p14:nvPr>
                <p:extLst>
                  <p:ext uri="{42D2F446-02D8-4167-A562-619A0277C38B}">
                    <p15:isNarration xmlns:p15="http://schemas.microsoft.com/office/powerpoint/2012/main" val="1"/>
                  </p:ext>
                </p:extLst>
              </p14:nvPr>
            </p14:nvContentPartPr>
            <p14:xfrm>
              <a:off x="4280040" y="1542960"/>
              <a:ext cx="4165920" cy="114840"/>
            </p14:xfrm>
          </p:contentPart>
        </mc:Choice>
        <mc:Fallback>
          <p:pic>
            <p:nvPicPr>
              <p:cNvPr id="8" name="墨迹 7">
                <a:extLst>
                  <a:ext uri="{FF2B5EF4-FFF2-40B4-BE49-F238E27FC236}">
                    <a16:creationId xmlns:a16="http://schemas.microsoft.com/office/drawing/2014/main" id="{8DD35BE7-07A2-5448-238F-AD4F268203E6}"/>
                  </a:ext>
                </a:extLst>
              </p:cNvPr>
              <p:cNvPicPr>
                <a:picLocks noGrp="1" noRot="1" noChangeAspect="1" noMove="1" noResize="1" noEditPoints="1" noAdjustHandles="1" noChangeArrowheads="1" noChangeShapeType="1"/>
              </p:cNvPicPr>
              <p:nvPr/>
            </p:nvPicPr>
            <p:blipFill>
              <a:blip r:embed="rId7"/>
              <a:stretch>
                <a:fillRect/>
              </a:stretch>
            </p:blipFill>
            <p:spPr>
              <a:xfrm>
                <a:off x="4270680" y="1533600"/>
                <a:ext cx="4184640" cy="133560"/>
              </a:xfrm>
              <a:prstGeom prst="rect">
                <a:avLst/>
              </a:prstGeom>
            </p:spPr>
          </p:pic>
        </mc:Fallback>
      </mc:AlternateContent>
      <p:pic>
        <p:nvPicPr>
          <p:cNvPr id="9" name="音频 8">
            <a:hlinkClick r:id="" action="ppaction://media"/>
            <a:extLst>
              <a:ext uri="{FF2B5EF4-FFF2-40B4-BE49-F238E27FC236}">
                <a16:creationId xmlns:a16="http://schemas.microsoft.com/office/drawing/2014/main" id="{4DB6D6F1-2FA4-5BDA-9E2B-21E557E48EE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18120404"/>
      </p:ext>
    </p:extLst>
  </p:cSld>
  <p:clrMapOvr>
    <a:masterClrMapping/>
  </p:clrMapOvr>
  <mc:AlternateContent xmlns:mc="http://schemas.openxmlformats.org/markup-compatibility/2006">
    <mc:Choice xmlns:p14="http://schemas.microsoft.com/office/powerpoint/2010/main" Requires="p14">
      <p:transition spd="slow" p14:dur="2000" advTm="7211"/>
    </mc:Choice>
    <mc:Fallback>
      <p:transition spd="slow" advTm="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E6B3138-FAC8-BB4F-A588-9B58447E38B3}"/>
              </a:ext>
            </a:extLst>
          </p:cNvPr>
          <p:cNvSpPr txBox="1"/>
          <p:nvPr/>
        </p:nvSpPr>
        <p:spPr>
          <a:xfrm>
            <a:off x="358218" y="408503"/>
            <a:ext cx="11415860" cy="923330"/>
          </a:xfrm>
          <a:prstGeom prst="rect">
            <a:avLst/>
          </a:prstGeom>
          <a:noFill/>
        </p:spPr>
        <p:txBody>
          <a:bodyPr wrap="square">
            <a:spAutoFit/>
          </a:bodyPr>
          <a:lstStyle/>
          <a:p>
            <a:r>
              <a:rPr lang="zh-CN" altLang="en-US" dirty="0"/>
              <a:t>综合结论来看，中国整体线上销售的规模远远小于线下规模。</a:t>
            </a:r>
            <a:endParaRPr lang="en-US" altLang="zh-CN" dirty="0"/>
          </a:p>
          <a:p>
            <a:r>
              <a:rPr lang="zh-CN" altLang="en-US" dirty="0"/>
              <a:t>此外，我们来看看其他关于线上消费的一些研究报告京东和唯品会发布消费趋势报告：消费的性别边界正在逐渐模糊这是</a:t>
            </a:r>
            <a:r>
              <a:rPr lang="en-US" altLang="zh-CN" dirty="0"/>
              <a:t>2018</a:t>
            </a:r>
            <a:r>
              <a:rPr lang="zh-CN" altLang="en-US" dirty="0"/>
              <a:t>年</a:t>
            </a:r>
            <a:r>
              <a:rPr lang="en-US" altLang="zh-CN" dirty="0"/>
              <a:t>win</a:t>
            </a:r>
            <a:r>
              <a:rPr lang="zh-CN" altLang="en-US" dirty="0"/>
              <a:t>商网关于京东和唯品会的一篇小调查。</a:t>
            </a:r>
          </a:p>
        </p:txBody>
      </p:sp>
      <p:pic>
        <p:nvPicPr>
          <p:cNvPr id="4" name="图片 3">
            <a:extLst>
              <a:ext uri="{FF2B5EF4-FFF2-40B4-BE49-F238E27FC236}">
                <a16:creationId xmlns:a16="http://schemas.microsoft.com/office/drawing/2014/main" id="{C1D2420C-D2A5-0A28-0DB5-CF33A5EB1B05}"/>
              </a:ext>
            </a:extLst>
          </p:cNvPr>
          <p:cNvPicPr>
            <a:picLocks noChangeAspect="1"/>
          </p:cNvPicPr>
          <p:nvPr/>
        </p:nvPicPr>
        <p:blipFill>
          <a:blip r:embed="rId4"/>
          <a:stretch>
            <a:fillRect/>
          </a:stretch>
        </p:blipFill>
        <p:spPr>
          <a:xfrm>
            <a:off x="358218" y="1784712"/>
            <a:ext cx="5118748" cy="2664243"/>
          </a:xfrm>
          <a:prstGeom prst="rect">
            <a:avLst/>
          </a:prstGeom>
        </p:spPr>
      </p:pic>
      <p:pic>
        <p:nvPicPr>
          <p:cNvPr id="10" name="音频 9">
            <a:hlinkClick r:id="" action="ppaction://media"/>
            <a:extLst>
              <a:ext uri="{FF2B5EF4-FFF2-40B4-BE49-F238E27FC236}">
                <a16:creationId xmlns:a16="http://schemas.microsoft.com/office/drawing/2014/main" id="{74D3F6F1-230B-FC51-FF34-9960F76289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36773670"/>
      </p:ext>
    </p:extLst>
  </p:cSld>
  <p:clrMapOvr>
    <a:masterClrMapping/>
  </p:clrMapOvr>
  <mc:AlternateContent xmlns:mc="http://schemas.openxmlformats.org/markup-compatibility/2006">
    <mc:Choice xmlns:p14="http://schemas.microsoft.com/office/powerpoint/2010/main" Requires="p14">
      <p:transition spd="slow" p14:dur="2000" advTm="4960"/>
    </mc:Choice>
    <mc:Fallback>
      <p:transition spd="slow" advTm="4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E29871-BFA0-1BE9-9B29-95BBC3E54B5C}"/>
              </a:ext>
            </a:extLst>
          </p:cNvPr>
          <p:cNvSpPr txBox="1"/>
          <p:nvPr/>
        </p:nvSpPr>
        <p:spPr>
          <a:xfrm>
            <a:off x="75414" y="119894"/>
            <a:ext cx="11576116" cy="369332"/>
          </a:xfrm>
          <a:prstGeom prst="rect">
            <a:avLst/>
          </a:prstGeom>
          <a:noFill/>
        </p:spPr>
        <p:txBody>
          <a:bodyPr wrap="square">
            <a:spAutoFit/>
          </a:bodyPr>
          <a:lstStyle/>
          <a:p>
            <a:r>
              <a:rPr lang="zh-CN" altLang="en-US" dirty="0"/>
              <a:t>最后我贴一个关于</a:t>
            </a:r>
            <a:r>
              <a:rPr lang="en-US" altLang="zh-CN" dirty="0"/>
              <a:t>90</a:t>
            </a:r>
            <a:r>
              <a:rPr lang="zh-CN" altLang="en-US" dirty="0"/>
              <a:t>后和</a:t>
            </a:r>
            <a:r>
              <a:rPr lang="en-US" altLang="zh-CN" dirty="0"/>
              <a:t>95</a:t>
            </a:r>
            <a:r>
              <a:rPr lang="zh-CN" altLang="en-US" dirty="0"/>
              <a:t>后消费调查的链接。大家可以自行阅读，应该能发现惊喜的</a:t>
            </a:r>
          </a:p>
        </p:txBody>
      </p:sp>
      <p:pic>
        <p:nvPicPr>
          <p:cNvPr id="5" name="图片 4">
            <a:extLst>
              <a:ext uri="{FF2B5EF4-FFF2-40B4-BE49-F238E27FC236}">
                <a16:creationId xmlns:a16="http://schemas.microsoft.com/office/drawing/2014/main" id="{E8C60C10-CF87-95B7-4894-5D2E96739FD0}"/>
              </a:ext>
            </a:extLst>
          </p:cNvPr>
          <p:cNvPicPr>
            <a:picLocks noChangeAspect="1"/>
          </p:cNvPicPr>
          <p:nvPr/>
        </p:nvPicPr>
        <p:blipFill>
          <a:blip r:embed="rId4"/>
          <a:stretch>
            <a:fillRect/>
          </a:stretch>
        </p:blipFill>
        <p:spPr>
          <a:xfrm>
            <a:off x="145211" y="591353"/>
            <a:ext cx="5148064" cy="626190"/>
          </a:xfrm>
          <a:prstGeom prst="rect">
            <a:avLst/>
          </a:prstGeom>
        </p:spPr>
      </p:pic>
      <p:pic>
        <p:nvPicPr>
          <p:cNvPr id="6" name="图片 5">
            <a:extLst>
              <a:ext uri="{FF2B5EF4-FFF2-40B4-BE49-F238E27FC236}">
                <a16:creationId xmlns:a16="http://schemas.microsoft.com/office/drawing/2014/main" id="{21ABF06E-A1DF-3FB7-6DE5-DAB40C50AAF6}"/>
              </a:ext>
            </a:extLst>
          </p:cNvPr>
          <p:cNvPicPr>
            <a:picLocks noChangeAspect="1"/>
          </p:cNvPicPr>
          <p:nvPr/>
        </p:nvPicPr>
        <p:blipFill>
          <a:blip r:embed="rId5"/>
          <a:stretch>
            <a:fillRect/>
          </a:stretch>
        </p:blipFill>
        <p:spPr>
          <a:xfrm>
            <a:off x="971599" y="1311427"/>
            <a:ext cx="9595847" cy="5455867"/>
          </a:xfrm>
          <a:prstGeom prst="rect">
            <a:avLst/>
          </a:prstGeom>
        </p:spPr>
      </p:pic>
      <p:sp>
        <p:nvSpPr>
          <p:cNvPr id="8" name="文本框 7">
            <a:extLst>
              <a:ext uri="{FF2B5EF4-FFF2-40B4-BE49-F238E27FC236}">
                <a16:creationId xmlns:a16="http://schemas.microsoft.com/office/drawing/2014/main" id="{573D1BFF-9E4F-5BEB-FC74-12ECCF18C545}"/>
              </a:ext>
            </a:extLst>
          </p:cNvPr>
          <p:cNvSpPr txBox="1"/>
          <p:nvPr/>
        </p:nvSpPr>
        <p:spPr>
          <a:xfrm>
            <a:off x="75414" y="489226"/>
            <a:ext cx="10124388" cy="369332"/>
          </a:xfrm>
          <a:prstGeom prst="rect">
            <a:avLst/>
          </a:prstGeom>
          <a:noFill/>
        </p:spPr>
        <p:txBody>
          <a:bodyPr wrap="square">
            <a:spAutoFit/>
          </a:bodyPr>
          <a:lstStyle/>
          <a:p>
            <a:r>
              <a:rPr lang="zh-CN" altLang="en-US" dirty="0"/>
              <a:t>https://max.book118.com/html/2018/0930/5010224114001320.shtm</a:t>
            </a:r>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9" name="墨迹 8">
                <a:extLst>
                  <a:ext uri="{FF2B5EF4-FFF2-40B4-BE49-F238E27FC236}">
                    <a16:creationId xmlns:a16="http://schemas.microsoft.com/office/drawing/2014/main" id="{715EF66A-AC3B-F322-8F99-D68E130D6854}"/>
                  </a:ext>
                </a:extLst>
              </p14:cNvPr>
              <p14:cNvContentPartPr/>
              <p14:nvPr>
                <p:extLst>
                  <p:ext uri="{42D2F446-02D8-4167-A562-619A0277C38B}">
                    <p15:isNarration xmlns:p15="http://schemas.microsoft.com/office/powerpoint/2012/main" val="1"/>
                  </p:ext>
                </p:extLst>
              </p14:nvPr>
            </p14:nvContentPartPr>
            <p14:xfrm>
              <a:off x="1942920" y="5473800"/>
              <a:ext cx="3277080" cy="57240"/>
            </p14:xfrm>
          </p:contentPart>
        </mc:Choice>
        <mc:Fallback>
          <p:pic>
            <p:nvPicPr>
              <p:cNvPr id="9" name="墨迹 8">
                <a:extLst>
                  <a:ext uri="{FF2B5EF4-FFF2-40B4-BE49-F238E27FC236}">
                    <a16:creationId xmlns:a16="http://schemas.microsoft.com/office/drawing/2014/main" id="{715EF66A-AC3B-F322-8F99-D68E130D6854}"/>
                  </a:ext>
                </a:extLst>
              </p:cNvPr>
              <p:cNvPicPr>
                <a:picLocks noGrp="1" noRot="1" noChangeAspect="1" noMove="1" noResize="1" noEditPoints="1" noAdjustHandles="1" noChangeArrowheads="1" noChangeShapeType="1"/>
              </p:cNvPicPr>
              <p:nvPr/>
            </p:nvPicPr>
            <p:blipFill>
              <a:blip r:embed="rId7"/>
              <a:stretch>
                <a:fillRect/>
              </a:stretch>
            </p:blipFill>
            <p:spPr>
              <a:xfrm>
                <a:off x="1933560" y="5464440"/>
                <a:ext cx="3295800" cy="75960"/>
              </a:xfrm>
              <a:prstGeom prst="rect">
                <a:avLst/>
              </a:prstGeom>
            </p:spPr>
          </p:pic>
        </mc:Fallback>
      </mc:AlternateContent>
      <p:pic>
        <p:nvPicPr>
          <p:cNvPr id="10" name="音频 9">
            <a:hlinkClick r:id="" action="ppaction://media"/>
            <a:extLst>
              <a:ext uri="{FF2B5EF4-FFF2-40B4-BE49-F238E27FC236}">
                <a16:creationId xmlns:a16="http://schemas.microsoft.com/office/drawing/2014/main" id="{4826B263-4009-6FDD-ACFD-6B74969D170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35187639"/>
      </p:ext>
    </p:extLst>
  </p:cSld>
  <p:clrMapOvr>
    <a:masterClrMapping/>
  </p:clrMapOvr>
  <mc:AlternateContent xmlns:mc="http://schemas.openxmlformats.org/markup-compatibility/2006">
    <mc:Choice xmlns:p14="http://schemas.microsoft.com/office/powerpoint/2010/main" Requires="p14">
      <p:transition spd="slow" p14:dur="2000" advTm="6316"/>
    </mc:Choice>
    <mc:Fallback>
      <p:transition spd="slow" advTm="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943929-B19D-CCA8-42CD-D0AC7A8A7B1C}"/>
              </a:ext>
            </a:extLst>
          </p:cNvPr>
          <p:cNvSpPr txBox="1"/>
          <p:nvPr/>
        </p:nvSpPr>
        <p:spPr>
          <a:xfrm>
            <a:off x="216815" y="216346"/>
            <a:ext cx="11830641" cy="1200329"/>
          </a:xfrm>
          <a:prstGeom prst="rect">
            <a:avLst/>
          </a:prstGeom>
          <a:noFill/>
        </p:spPr>
        <p:txBody>
          <a:bodyPr wrap="square">
            <a:spAutoFit/>
          </a:bodyPr>
          <a:lstStyle/>
          <a:p>
            <a:r>
              <a:rPr lang="zh-CN" altLang="en-US" dirty="0"/>
              <a:t>综上所述，陆贽小姐的数据是极具误导性的。首先，男性的线上消费者比例远远多于线下的男性消费者比例，线下女性消费者多于男性；</a:t>
            </a:r>
            <a:endParaRPr lang="en-US" altLang="zh-CN" dirty="0"/>
          </a:p>
          <a:p>
            <a:r>
              <a:rPr lang="zh-CN" altLang="en-US" dirty="0"/>
              <a:t>其次，线上销售占总零售比例不超过</a:t>
            </a:r>
            <a:r>
              <a:rPr lang="en-US" altLang="zh-CN" dirty="0"/>
              <a:t>20%</a:t>
            </a:r>
            <a:r>
              <a:rPr lang="zh-CN" altLang="en-US" dirty="0"/>
              <a:t>；</a:t>
            </a:r>
            <a:endParaRPr lang="en-US" altLang="zh-CN" dirty="0"/>
          </a:p>
          <a:p>
            <a:r>
              <a:rPr lang="zh-CN" altLang="en-US" dirty="0"/>
              <a:t>最后，陆小姐的数据没有给出像唯品会这样倾向于女性的线上消费平台。所以，陆贽小姐是不是反而被打脸了？</a:t>
            </a:r>
          </a:p>
        </p:txBody>
      </p:sp>
      <p:pic>
        <p:nvPicPr>
          <p:cNvPr id="4" name="音频 3">
            <a:hlinkClick r:id="" action="ppaction://media"/>
            <a:extLst>
              <a:ext uri="{FF2B5EF4-FFF2-40B4-BE49-F238E27FC236}">
                <a16:creationId xmlns:a16="http://schemas.microsoft.com/office/drawing/2014/main" id="{6C08D8CF-8E48-D2E0-7869-0C1BF5AA3C2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107951"/>
      </p:ext>
    </p:extLst>
  </p:cSld>
  <p:clrMapOvr>
    <a:masterClrMapping/>
  </p:clrMapOvr>
  <mc:AlternateContent xmlns:mc="http://schemas.openxmlformats.org/markup-compatibility/2006">
    <mc:Choice xmlns:p14="http://schemas.microsoft.com/office/powerpoint/2010/main" Requires="p14">
      <p:transition spd="slow" p14:dur="2000" advTm="4709"/>
    </mc:Choice>
    <mc:Fallback>
      <p:transition spd="slow" advTm="4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10203-D077-07F3-C02A-FAD36A36E3A6}"/>
              </a:ext>
            </a:extLst>
          </p:cNvPr>
          <p:cNvSpPr>
            <a:spLocks noGrp="1"/>
          </p:cNvSpPr>
          <p:nvPr>
            <p:ph type="title"/>
          </p:nvPr>
        </p:nvSpPr>
        <p:spPr/>
        <p:txBody>
          <a:bodyPr/>
          <a:lstStyle/>
          <a:p>
            <a:r>
              <a:rPr lang="zh-CN" altLang="en-US" dirty="0"/>
              <a:t>男性是家暴的代名词？</a:t>
            </a:r>
          </a:p>
        </p:txBody>
      </p:sp>
      <p:sp>
        <p:nvSpPr>
          <p:cNvPr id="3" name="内容占位符 2">
            <a:extLst>
              <a:ext uri="{FF2B5EF4-FFF2-40B4-BE49-F238E27FC236}">
                <a16:creationId xmlns:a16="http://schemas.microsoft.com/office/drawing/2014/main" id="{075AB365-9E2D-CF7E-CE46-46C2C32D12E4}"/>
              </a:ext>
            </a:extLst>
          </p:cNvPr>
          <p:cNvSpPr>
            <a:spLocks noGrp="1"/>
          </p:cNvSpPr>
          <p:nvPr>
            <p:ph idx="1"/>
          </p:nvPr>
        </p:nvSpPr>
        <p:spPr/>
        <p:txBody>
          <a:bodyPr/>
          <a:lstStyle/>
          <a:p>
            <a:pPr marL="0" indent="0">
              <a:buNone/>
            </a:pPr>
            <a:r>
              <a:rPr lang="zh-CN" altLang="en-US" dirty="0"/>
              <a:t>谣言内容如下</a:t>
            </a:r>
          </a:p>
        </p:txBody>
      </p:sp>
      <p:pic>
        <p:nvPicPr>
          <p:cNvPr id="6" name="图片 5">
            <a:extLst>
              <a:ext uri="{FF2B5EF4-FFF2-40B4-BE49-F238E27FC236}">
                <a16:creationId xmlns:a16="http://schemas.microsoft.com/office/drawing/2014/main" id="{91FF1656-70A1-E3E4-3728-7C4E904AC917}"/>
              </a:ext>
            </a:extLst>
          </p:cNvPr>
          <p:cNvPicPr>
            <a:picLocks noChangeAspect="1"/>
          </p:cNvPicPr>
          <p:nvPr/>
        </p:nvPicPr>
        <p:blipFill>
          <a:blip r:embed="rId4"/>
          <a:stretch>
            <a:fillRect/>
          </a:stretch>
        </p:blipFill>
        <p:spPr>
          <a:xfrm>
            <a:off x="632389" y="1780816"/>
            <a:ext cx="9288543" cy="4982916"/>
          </a:xfrm>
          <a:prstGeom prst="rect">
            <a:avLst/>
          </a:prstGeom>
        </p:spPr>
      </p:pic>
      <p:pic>
        <p:nvPicPr>
          <p:cNvPr id="7" name="音频 6">
            <a:hlinkClick r:id="" action="ppaction://media"/>
            <a:extLst>
              <a:ext uri="{FF2B5EF4-FFF2-40B4-BE49-F238E27FC236}">
                <a16:creationId xmlns:a16="http://schemas.microsoft.com/office/drawing/2014/main" id="{40EB6C3F-09AE-51FD-F7DA-267AC23BA4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77452989"/>
      </p:ext>
    </p:extLst>
  </p:cSld>
  <p:clrMapOvr>
    <a:masterClrMapping/>
  </p:clrMapOvr>
  <mc:AlternateContent xmlns:mc="http://schemas.openxmlformats.org/markup-compatibility/2006">
    <mc:Choice xmlns:p14="http://schemas.microsoft.com/office/powerpoint/2010/main" Requires="p14">
      <p:transition spd="slow" p14:dur="2000" advTm="2668"/>
    </mc:Choice>
    <mc:Fallback>
      <p:transition spd="slow" advTm="2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EEE3DD8-6458-8765-5043-B7D0AD7FB61F}"/>
              </a:ext>
            </a:extLst>
          </p:cNvPr>
          <p:cNvSpPr txBox="1"/>
          <p:nvPr/>
        </p:nvSpPr>
        <p:spPr>
          <a:xfrm>
            <a:off x="160256" y="129321"/>
            <a:ext cx="10341204" cy="369332"/>
          </a:xfrm>
          <a:prstGeom prst="rect">
            <a:avLst/>
          </a:prstGeom>
          <a:noFill/>
        </p:spPr>
        <p:txBody>
          <a:bodyPr wrap="square">
            <a:spAutoFit/>
          </a:bodyPr>
          <a:lstStyle/>
          <a:p>
            <a:r>
              <a:rPr lang="zh-CN" altLang="en-US" dirty="0"/>
              <a:t>那么人民日报的微博在同天还发布了另一组数据，你可留意到？ </a:t>
            </a:r>
          </a:p>
        </p:txBody>
      </p:sp>
      <p:pic>
        <p:nvPicPr>
          <p:cNvPr id="1026" name="Picture 2">
            <a:extLst>
              <a:ext uri="{FF2B5EF4-FFF2-40B4-BE49-F238E27FC236}">
                <a16:creationId xmlns:a16="http://schemas.microsoft.com/office/drawing/2014/main" id="{44A07AFF-219B-B837-6DD8-B62D881E4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56" y="498653"/>
            <a:ext cx="6594884" cy="434843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2DC9F8D4-2112-9194-4971-45EEA74A5487}"/>
              </a:ext>
            </a:extLst>
          </p:cNvPr>
          <p:cNvPicPr>
            <a:picLocks noChangeAspect="1"/>
          </p:cNvPicPr>
          <p:nvPr/>
        </p:nvPicPr>
        <p:blipFill>
          <a:blip r:embed="rId5"/>
          <a:stretch>
            <a:fillRect/>
          </a:stretch>
        </p:blipFill>
        <p:spPr>
          <a:xfrm>
            <a:off x="0" y="4939241"/>
            <a:ext cx="9514788" cy="1918759"/>
          </a:xfrm>
          <a:prstGeom prst="rect">
            <a:avLst/>
          </a:prstGeom>
        </p:spPr>
      </p:pic>
      <p:pic>
        <p:nvPicPr>
          <p:cNvPr id="9" name="图片 8">
            <a:extLst>
              <a:ext uri="{FF2B5EF4-FFF2-40B4-BE49-F238E27FC236}">
                <a16:creationId xmlns:a16="http://schemas.microsoft.com/office/drawing/2014/main" id="{DC6CAE1F-1960-8273-DB81-E8FDE1CE1693}"/>
              </a:ext>
            </a:extLst>
          </p:cNvPr>
          <p:cNvPicPr>
            <a:picLocks noChangeAspect="1"/>
          </p:cNvPicPr>
          <p:nvPr/>
        </p:nvPicPr>
        <p:blipFill>
          <a:blip r:embed="rId6"/>
          <a:stretch>
            <a:fillRect/>
          </a:stretch>
        </p:blipFill>
        <p:spPr>
          <a:xfrm>
            <a:off x="6598763" y="4071865"/>
            <a:ext cx="5160568" cy="1550444"/>
          </a:xfrm>
          <a:prstGeom prst="rect">
            <a:avLst/>
          </a:prstGeom>
        </p:spPr>
      </p:pic>
      <p:sp>
        <p:nvSpPr>
          <p:cNvPr id="11" name="文本框 10">
            <a:extLst>
              <a:ext uri="{FF2B5EF4-FFF2-40B4-BE49-F238E27FC236}">
                <a16:creationId xmlns:a16="http://schemas.microsoft.com/office/drawing/2014/main" id="{D58531E6-8D2B-E40E-30A4-E5F4EB834FE0}"/>
              </a:ext>
            </a:extLst>
          </p:cNvPr>
          <p:cNvSpPr txBox="1"/>
          <p:nvPr/>
        </p:nvSpPr>
        <p:spPr>
          <a:xfrm>
            <a:off x="7455031" y="197430"/>
            <a:ext cx="4119514" cy="3416320"/>
          </a:xfrm>
          <a:prstGeom prst="rect">
            <a:avLst/>
          </a:prstGeom>
          <a:noFill/>
        </p:spPr>
        <p:txBody>
          <a:bodyPr wrap="square">
            <a:spAutoFit/>
          </a:bodyPr>
          <a:lstStyle/>
          <a:p>
            <a:r>
              <a:rPr lang="zh-CN" altLang="en-US" sz="2400" dirty="0"/>
              <a:t>男性遭受家暴的比例和女性相近，那么也请某些女士发扬一下女权的精神也关爱一下男性？</a:t>
            </a:r>
            <a:endParaRPr lang="en-US" altLang="zh-CN" sz="2400" dirty="0"/>
          </a:p>
          <a:p>
            <a:r>
              <a:rPr lang="zh-CN" altLang="en-US" sz="2400" dirty="0"/>
              <a:t> 开玩笑的，某些女士怎么可能关爱男性遭受家暴呢？实际上女权主义者们因为造传谣现在已经不敢出现了不是么？</a:t>
            </a:r>
          </a:p>
        </p:txBody>
      </p:sp>
      <p:pic>
        <p:nvPicPr>
          <p:cNvPr id="12" name="音频 11">
            <a:hlinkClick r:id="" action="ppaction://media"/>
            <a:extLst>
              <a:ext uri="{FF2B5EF4-FFF2-40B4-BE49-F238E27FC236}">
                <a16:creationId xmlns:a16="http://schemas.microsoft.com/office/drawing/2014/main" id="{DC50EF70-5235-07DF-A2CB-E298ABC6DC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6288817"/>
      </p:ext>
    </p:extLst>
  </p:cSld>
  <p:clrMapOvr>
    <a:masterClrMapping/>
  </p:clrMapOvr>
  <mc:AlternateContent xmlns:mc="http://schemas.openxmlformats.org/markup-compatibility/2006">
    <mc:Choice xmlns:p14="http://schemas.microsoft.com/office/powerpoint/2010/main" Requires="p14">
      <p:transition spd="slow" p14:dur="2000" advTm="8300"/>
    </mc:Choice>
    <mc:Fallback>
      <p:transition spd="slow" advTm="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AngleLines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Walbaum Light Univers Light">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8E0B64D7-F000-4CA9-9FA2-8F745644459C}" vid="{EBDFD5C4-E60E-4512-A07B-4B721BF8F1A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通用7</Template>
  <TotalTime>154</TotalTime>
  <Words>976</Words>
  <Application>Microsoft Office PowerPoint</Application>
  <PresentationFormat>宽屏</PresentationFormat>
  <Paragraphs>49</Paragraphs>
  <Slides>21</Slides>
  <Notes>1</Notes>
  <HiddenSlides>0</HiddenSlides>
  <MMClips>21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Microsoft YaHei Light</vt:lpstr>
      <vt:lpstr>等线</vt:lpstr>
      <vt:lpstr>Microsoft YaHei</vt:lpstr>
      <vt:lpstr>Arial</vt:lpstr>
      <vt:lpstr>AngleLinesVTI</vt:lpstr>
      <vt:lpstr>女权造谣系列</vt:lpstr>
      <vt:lpstr>男性女性消费率</vt:lpstr>
      <vt:lpstr>PowerPoint 演示文稿</vt:lpstr>
      <vt:lpstr>PowerPoint 演示文稿</vt:lpstr>
      <vt:lpstr>PowerPoint 演示文稿</vt:lpstr>
      <vt:lpstr>PowerPoint 演示文稿</vt:lpstr>
      <vt:lpstr>PowerPoint 演示文稿</vt:lpstr>
      <vt:lpstr>男性是家暴的代名词？</vt:lpstr>
      <vt:lpstr>PowerPoint 演示文稿</vt:lpstr>
      <vt:lpstr>PowerPoint 演示文稿</vt:lpstr>
      <vt:lpstr>男女性别比失调？</vt:lpstr>
      <vt:lpstr>那么好，我们看看国家的数据长啥样</vt:lpstr>
      <vt:lpstr>PowerPoint 演示文稿</vt:lpstr>
      <vt:lpstr>PowerPoint 演示文稿</vt:lpstr>
      <vt:lpstr>中国女人劳动率全球第一，中国男人家务时间世界倒数第四</vt:lpstr>
      <vt:lpstr>PowerPoint 演示文稿</vt:lpstr>
      <vt:lpstr>中国女性GDP贡献率排第一？</vt:lpstr>
      <vt:lpstr>我不知道她从哪里找的那么离谱的数据，毕竟有人用ACF方法算出男性劳动生产率比女性还要高72.2%，她用的什么办法我不得而知</vt:lpstr>
      <vt:lpstr>无论是外企还是民营企业，我都找不到她所提到的数据</vt:lpstr>
      <vt:lpstr>男性是校园暴力的主导者</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张麦轩</dc:creator>
  <cp:lastModifiedBy>张麦轩</cp:lastModifiedBy>
  <cp:revision>40</cp:revision>
  <dcterms:created xsi:type="dcterms:W3CDTF">2025-04-26T10:21:11Z</dcterms:created>
  <dcterms:modified xsi:type="dcterms:W3CDTF">2025-04-27T12:44:23Z</dcterms:modified>
</cp:coreProperties>
</file>